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69" r:id="rId4"/>
    <p:sldId id="271" r:id="rId5"/>
    <p:sldId id="272" r:id="rId6"/>
    <p:sldId id="273" r:id="rId7"/>
    <p:sldId id="275" r:id="rId8"/>
    <p:sldId id="277" r:id="rId9"/>
    <p:sldId id="276" r:id="rId10"/>
    <p:sldId id="260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57" r:id="rId22"/>
    <p:sldId id="267" r:id="rId23"/>
  </p:sldIdLst>
  <p:sldSz cx="9144000" cy="6858000" type="screen4x3"/>
  <p:notesSz cx="6888163" cy="10020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17A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6F874E8-2F6B-47A0-AF07-08BCAA17D86F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F0C8205-3685-43AA-BA62-A17A98144A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38765C4-BE25-4D16-81AE-247E5BC7AA0B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DBA7384-F735-4016-817A-DDED45EE777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18F24-CB46-45F8-8635-65710B227F2E}" type="datetimeFigureOut">
              <a:rPr lang="ko-KR" altLang="en-US" smtClean="0"/>
              <a:pPr/>
              <a:t>2009-07-24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B6B38-89C7-4B20-8F74-EC45D5974F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071834"/>
            <a:ext cx="8715436" cy="3500438"/>
          </a:xfrm>
          <a:prstGeom prst="rect">
            <a:avLst/>
          </a:prstGeom>
          <a:noFill/>
        </p:spPr>
      </p:pic>
      <p:sp>
        <p:nvSpPr>
          <p:cNvPr id="3" name="제목 1"/>
          <p:cNvSpPr>
            <a:spLocks noGrp="1"/>
          </p:cNvSpPr>
          <p:nvPr>
            <p:ph type="ctrTitle"/>
          </p:nvPr>
        </p:nvSpPr>
        <p:spPr>
          <a:xfrm>
            <a:off x="214282" y="2143116"/>
            <a:ext cx="8715436" cy="2357454"/>
          </a:xfrm>
          <a:noFill/>
          <a:effectLst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spcBef>
                <a:spcPct val="20000"/>
              </a:spcBef>
            </a:pPr>
            <a:r>
              <a:rPr lang="ko-KR" altLang="en-US" b="1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  <a:t>아키텍트를</a:t>
            </a:r>
            <a:r>
              <a:rPr lang="ko-KR" altLang="en-US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  <a:t> 꿈꾸는 사람들</a:t>
            </a:r>
            <a:r>
              <a:rPr lang="en-US" altLang="ko-KR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  <a:t/>
            </a:r>
            <a:br>
              <a:rPr lang="en-US" altLang="ko-KR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</a:br>
            <a:r>
              <a:rPr lang="en-US" altLang="ko-KR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  <a:t/>
            </a:r>
            <a:br>
              <a:rPr lang="en-US" altLang="ko-KR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</a:br>
            <a:r>
              <a:rPr lang="ko-KR" altLang="en-US" sz="6000" b="1" spc="1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프로그램은 </a:t>
            </a:r>
            <a:r>
              <a:rPr lang="ko-KR" altLang="en-US" sz="6000" b="1" spc="1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  <a:t>왜</a:t>
            </a:r>
            <a:r>
              <a:rPr lang="en-US" altLang="ko-KR" sz="6000" b="1" spc="1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  <a:t> </a:t>
            </a:r>
            <a:r>
              <a:rPr lang="ko-KR" altLang="en-US" sz="6000" b="1" spc="1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  <a:t>실패하는가</a:t>
            </a:r>
            <a:r>
              <a:rPr lang="en-US" altLang="ko-KR" sz="6000" b="1" spc="1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  <a:t>?</a:t>
            </a:r>
            <a:br>
              <a:rPr lang="en-US" altLang="ko-KR" sz="6000" b="1" spc="1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+mn-cs"/>
              </a:rPr>
            </a:br>
            <a:endParaRPr lang="en-US" altLang="ko-KR" sz="3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488" y="5857892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발표자 </a:t>
            </a:r>
            <a:r>
              <a:rPr lang="en-US" altLang="ko-KR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: TTF(</a:t>
            </a:r>
            <a:r>
              <a:rPr lang="ko-KR" alt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허승욱</a:t>
            </a:r>
            <a:r>
              <a:rPr lang="en-US" altLang="ko-KR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)</a:t>
            </a:r>
            <a:br>
              <a:rPr lang="en-US" altLang="ko-KR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altLang="ko-KR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http://www.npteam.net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071834"/>
            <a:ext cx="8715436" cy="3500438"/>
          </a:xfrm>
          <a:prstGeom prst="rect">
            <a:avLst/>
          </a:prstGeom>
          <a:noFill/>
        </p:spPr>
      </p:pic>
      <p:sp>
        <p:nvSpPr>
          <p:cNvPr id="13" name="직사각형 12"/>
          <p:cNvSpPr/>
          <p:nvPr/>
        </p:nvSpPr>
        <p:spPr>
          <a:xfrm>
            <a:off x="571472" y="1179579"/>
            <a:ext cx="7929618" cy="5106941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785786" y="2714620"/>
            <a:ext cx="7358114" cy="928694"/>
            <a:chOff x="785786" y="3143248"/>
            <a:chExt cx="7358114" cy="714380"/>
          </a:xfrm>
        </p:grpSpPr>
        <p:grpSp>
          <p:nvGrpSpPr>
            <p:cNvPr id="15" name="그룹 14"/>
            <p:cNvGrpSpPr/>
            <p:nvPr/>
          </p:nvGrpSpPr>
          <p:grpSpPr>
            <a:xfrm>
              <a:off x="785786" y="3143248"/>
              <a:ext cx="7358114" cy="714380"/>
              <a:chOff x="785786" y="2000240"/>
              <a:chExt cx="7358114" cy="857256"/>
            </a:xfrm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785786" y="2000240"/>
                <a:ext cx="7358114" cy="857256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18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타원 16"/>
              <p:cNvSpPr/>
              <p:nvPr/>
            </p:nvSpPr>
            <p:spPr>
              <a:xfrm>
                <a:off x="928662" y="2143116"/>
                <a:ext cx="1788699" cy="556119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smtClean="0"/>
                  <a:t>발생 시점</a:t>
                </a:r>
                <a:endParaRPr lang="ko-KR" altLang="en-US" b="1" dirty="0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857488" y="3363057"/>
              <a:ext cx="5143536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2000" dirty="0" smtClean="0">
                  <a:solidFill>
                    <a:schemeClr val="bg2"/>
                  </a:solidFill>
                </a:rPr>
                <a:t>프로그래머가 해당 코드를 작성하는 순간</a:t>
              </a:r>
              <a:endParaRPr lang="en-US" altLang="ko-KR" sz="2000" dirty="0" smtClean="0">
                <a:solidFill>
                  <a:schemeClr val="bg2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785786" y="3857629"/>
            <a:ext cx="7358114" cy="857255"/>
            <a:chOff x="785786" y="3143247"/>
            <a:chExt cx="7358114" cy="714379"/>
          </a:xfrm>
        </p:grpSpPr>
        <p:grpSp>
          <p:nvGrpSpPr>
            <p:cNvPr id="21" name="그룹 20"/>
            <p:cNvGrpSpPr/>
            <p:nvPr/>
          </p:nvGrpSpPr>
          <p:grpSpPr>
            <a:xfrm>
              <a:off x="785786" y="3143247"/>
              <a:ext cx="7358114" cy="714379"/>
              <a:chOff x="785786" y="2000239"/>
              <a:chExt cx="7358114" cy="857255"/>
            </a:xfrm>
          </p:grpSpPr>
          <p:sp>
            <p:nvSpPr>
              <p:cNvPr id="23" name="모서리가 둥근 직사각형 22"/>
              <p:cNvSpPr/>
              <p:nvPr/>
            </p:nvSpPr>
            <p:spPr>
              <a:xfrm>
                <a:off x="785786" y="2000239"/>
                <a:ext cx="7358114" cy="857255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18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928662" y="2143116"/>
                <a:ext cx="1788699" cy="556119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smtClean="0"/>
                  <a:t>수명 주기</a:t>
                </a:r>
                <a:endParaRPr lang="ko-KR" altLang="en-US" b="1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2857488" y="3198198"/>
              <a:ext cx="5143536" cy="498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2000" dirty="0" smtClean="0">
                  <a:solidFill>
                    <a:schemeClr val="bg2"/>
                  </a:solidFill>
                </a:rPr>
                <a:t>누군가 결함을 </a:t>
              </a:r>
              <a:r>
                <a:rPr lang="ko-KR" altLang="en-US" sz="2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발견</a:t>
              </a:r>
              <a:r>
                <a:rPr lang="ko-KR" altLang="en-US" sz="2000" dirty="0" smtClean="0">
                  <a:solidFill>
                    <a:schemeClr val="bg2"/>
                  </a:solidFill>
                </a:rPr>
                <a:t>한 순간부터 시작</a:t>
              </a:r>
              <a:endParaRPr lang="en-US" altLang="ko-KR" sz="2000" dirty="0" smtClean="0">
                <a:solidFill>
                  <a:schemeClr val="bg2"/>
                </a:solidFill>
              </a:endParaRPr>
            </a:p>
            <a:p>
              <a:pPr marL="342900" indent="-342900"/>
              <a:r>
                <a:rPr lang="ko-KR" altLang="en-US" sz="2000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제거</a:t>
              </a:r>
              <a:r>
                <a:rPr lang="ko-KR" altLang="en-US" sz="2000" dirty="0" smtClean="0">
                  <a:solidFill>
                    <a:schemeClr val="bg2"/>
                  </a:solidFill>
                </a:rPr>
                <a:t>될 때까지 지속된다</a:t>
              </a:r>
              <a:r>
                <a:rPr lang="en-US" altLang="ko-KR" sz="2000" dirty="0" smtClean="0">
                  <a:solidFill>
                    <a:schemeClr val="bg2"/>
                  </a:solidFill>
                </a:rPr>
                <a:t>.</a:t>
              </a:r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3214678" y="1357298"/>
            <a:ext cx="2286016" cy="5715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/>
              <a:t>결 함</a:t>
            </a:r>
            <a:endParaRPr lang="en-US" altLang="ko-KR" sz="3200" dirty="0" smtClean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3033702" y="5457839"/>
            <a:ext cx="2786082" cy="7143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/>
              <a:t>문 제 점</a:t>
            </a:r>
            <a:endParaRPr lang="en-US" altLang="ko-KR" sz="3200" dirty="0" smtClean="0"/>
          </a:p>
        </p:txBody>
      </p:sp>
      <p:sp>
        <p:nvSpPr>
          <p:cNvPr id="29" name="아래쪽 화살표 28"/>
          <p:cNvSpPr/>
          <p:nvPr/>
        </p:nvSpPr>
        <p:spPr>
          <a:xfrm>
            <a:off x="4088101" y="2071678"/>
            <a:ext cx="698213" cy="500066"/>
          </a:xfrm>
          <a:prstGeom prst="downArrow">
            <a:avLst>
              <a:gd name="adj1" fmla="val 50000"/>
              <a:gd name="adj2" fmla="val 46226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아래쪽 화살표 30"/>
          <p:cNvSpPr/>
          <p:nvPr/>
        </p:nvSpPr>
        <p:spPr>
          <a:xfrm>
            <a:off x="4071934" y="4857760"/>
            <a:ext cx="698213" cy="500066"/>
          </a:xfrm>
          <a:prstGeom prst="downArrow">
            <a:avLst>
              <a:gd name="adj1" fmla="val 50000"/>
              <a:gd name="adj2" fmla="val 46226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071834"/>
            <a:ext cx="8715436" cy="3500438"/>
          </a:xfrm>
          <a:prstGeom prst="rect">
            <a:avLst/>
          </a:prstGeom>
          <a:noFill/>
        </p:spPr>
      </p:pic>
      <p:cxnSp>
        <p:nvCxnSpPr>
          <p:cNvPr id="68" name="Shape 72"/>
          <p:cNvCxnSpPr>
            <a:stCxn id="43" idx="3"/>
          </p:cNvCxnSpPr>
          <p:nvPr/>
        </p:nvCxnSpPr>
        <p:spPr>
          <a:xfrm rot="16200000" flipH="1">
            <a:off x="3089661" y="4446991"/>
            <a:ext cx="1214446" cy="1035851"/>
          </a:xfrm>
          <a:prstGeom prst="bentConnector3">
            <a:avLst>
              <a:gd name="adj1" fmla="val 84095"/>
            </a:avLst>
          </a:prstGeom>
          <a:ln>
            <a:tailEnd type="arrow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2" name="Shape 72"/>
          <p:cNvCxnSpPr>
            <a:stCxn id="38" idx="4"/>
          </p:cNvCxnSpPr>
          <p:nvPr/>
        </p:nvCxnSpPr>
        <p:spPr>
          <a:xfrm rot="5400000">
            <a:off x="5411396" y="4446993"/>
            <a:ext cx="1214448" cy="1035851"/>
          </a:xfrm>
          <a:prstGeom prst="bentConnector3">
            <a:avLst>
              <a:gd name="adj1" fmla="val 83385"/>
            </a:avLst>
          </a:prstGeom>
          <a:ln>
            <a:tailEnd type="arrow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0" name="Shape 72"/>
          <p:cNvCxnSpPr>
            <a:stCxn id="37" idx="4"/>
            <a:endCxn id="38" idx="0"/>
          </p:cNvCxnSpPr>
          <p:nvPr/>
        </p:nvCxnSpPr>
        <p:spPr>
          <a:xfrm rot="5400000">
            <a:off x="5953630" y="3154659"/>
            <a:ext cx="1165830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Shape 72"/>
          <p:cNvCxnSpPr>
            <a:stCxn id="35" idx="4"/>
          </p:cNvCxnSpPr>
          <p:nvPr/>
        </p:nvCxnSpPr>
        <p:spPr>
          <a:xfrm rot="5400000">
            <a:off x="1546611" y="3130162"/>
            <a:ext cx="1119197" cy="2361"/>
          </a:xfrm>
          <a:prstGeom prst="bentConnector3">
            <a:avLst>
              <a:gd name="adj1" fmla="val 50000"/>
            </a:avLst>
          </a:prstGeom>
          <a:ln>
            <a:tailEnd type="arrow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0" name="Shape 72"/>
          <p:cNvCxnSpPr>
            <a:stCxn id="36" idx="4"/>
          </p:cNvCxnSpPr>
          <p:nvPr/>
        </p:nvCxnSpPr>
        <p:spPr>
          <a:xfrm rot="16200000" flipH="1">
            <a:off x="3684989" y="3137283"/>
            <a:ext cx="1133485" cy="2405"/>
          </a:xfrm>
          <a:prstGeom prst="bentConnector3">
            <a:avLst>
              <a:gd name="adj1" fmla="val 50000"/>
            </a:avLst>
          </a:prstGeom>
          <a:ln>
            <a:tailEnd type="arrow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231534" y="2928934"/>
            <a:ext cx="8626746" cy="1643074"/>
            <a:chOff x="231534" y="2814634"/>
            <a:chExt cx="7929618" cy="2571766"/>
          </a:xfrm>
        </p:grpSpPr>
        <p:sp>
          <p:nvSpPr>
            <p:cNvPr id="20" name="직사각형 19"/>
            <p:cNvSpPr/>
            <p:nvPr/>
          </p:nvSpPr>
          <p:spPr>
            <a:xfrm>
              <a:off x="231534" y="2817332"/>
              <a:ext cx="7929618" cy="2569068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231534" y="2814634"/>
              <a:ext cx="4269028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ko-KR" altLang="en-US" sz="3000" b="1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문제점을 해결하는 대상</a:t>
              </a:r>
              <a:endParaRPr lang="en-US" altLang="ko-KR" sz="3000" b="1" dirty="0">
                <a:ln w="50800"/>
                <a:solidFill>
                  <a:schemeClr val="bg1">
                    <a:shade val="50000"/>
                  </a:schemeClr>
                </a:solidFill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214282" y="1177742"/>
            <a:ext cx="8643998" cy="1608316"/>
            <a:chOff x="231534" y="1177742"/>
            <a:chExt cx="7929618" cy="1751192"/>
          </a:xfrm>
        </p:grpSpPr>
        <p:sp>
          <p:nvSpPr>
            <p:cNvPr id="26" name="직사각형 25"/>
            <p:cNvSpPr/>
            <p:nvPr/>
          </p:nvSpPr>
          <p:spPr>
            <a:xfrm>
              <a:off x="231534" y="1179579"/>
              <a:ext cx="7929618" cy="1749355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31534" y="1177742"/>
              <a:ext cx="3268896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ko-KR" altLang="en-US" sz="30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문제점 성질 파악</a:t>
              </a:r>
              <a:endParaRPr lang="en-US" altLang="ko-KR" sz="3000" b="1" dirty="0">
                <a:ln w="50800"/>
                <a:solidFill>
                  <a:schemeClr val="bg1">
                    <a:shade val="50000"/>
                  </a:schemeClr>
                </a:solidFill>
              </a:endParaRPr>
            </a:p>
          </p:txBody>
        </p:sp>
      </p:grpSp>
      <p:sp>
        <p:nvSpPr>
          <p:cNvPr id="35" name="타원 34"/>
          <p:cNvSpPr/>
          <p:nvPr/>
        </p:nvSpPr>
        <p:spPr>
          <a:xfrm>
            <a:off x="1214414" y="1785926"/>
            <a:ext cx="1785950" cy="78581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사용자의</a:t>
            </a:r>
            <a:endParaRPr lang="en-US" altLang="ko-KR" b="1" dirty="0" smtClean="0"/>
          </a:p>
          <a:p>
            <a:pPr algn="ctr"/>
            <a:r>
              <a:rPr lang="ko-KR" altLang="en-US" b="1" dirty="0" smtClean="0"/>
              <a:t>오해</a:t>
            </a:r>
            <a:endParaRPr lang="ko-KR" altLang="en-US" b="1" dirty="0"/>
          </a:p>
        </p:txBody>
      </p:sp>
      <p:sp>
        <p:nvSpPr>
          <p:cNvPr id="36" name="타원 35"/>
          <p:cNvSpPr/>
          <p:nvPr/>
        </p:nvSpPr>
        <p:spPr>
          <a:xfrm>
            <a:off x="3357554" y="1785926"/>
            <a:ext cx="1785950" cy="78581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프로그램 외부적인 요소</a:t>
            </a:r>
            <a:endParaRPr lang="ko-KR" altLang="en-US" b="1" dirty="0"/>
          </a:p>
        </p:txBody>
      </p:sp>
      <p:sp>
        <p:nvSpPr>
          <p:cNvPr id="37" name="타원 36"/>
          <p:cNvSpPr/>
          <p:nvPr/>
        </p:nvSpPr>
        <p:spPr>
          <a:xfrm>
            <a:off x="5643570" y="1785926"/>
            <a:ext cx="1785950" cy="78581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프로그램 문제</a:t>
            </a:r>
            <a:endParaRPr lang="ko-KR" altLang="en-US" b="1" dirty="0"/>
          </a:p>
        </p:txBody>
      </p:sp>
      <p:sp>
        <p:nvSpPr>
          <p:cNvPr id="38" name="타원 37"/>
          <p:cNvSpPr/>
          <p:nvPr/>
        </p:nvSpPr>
        <p:spPr>
          <a:xfrm>
            <a:off x="5715008" y="3737574"/>
            <a:ext cx="1643074" cy="62012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프로그래머</a:t>
            </a:r>
            <a:endParaRPr lang="ko-KR" altLang="en-US" sz="1400" dirty="0"/>
          </a:p>
        </p:txBody>
      </p:sp>
      <p:sp>
        <p:nvSpPr>
          <p:cNvPr id="43" name="순서도: 자기 디스크 42"/>
          <p:cNvSpPr/>
          <p:nvPr/>
        </p:nvSpPr>
        <p:spPr>
          <a:xfrm>
            <a:off x="1285852" y="3714752"/>
            <a:ext cx="3786214" cy="642942"/>
          </a:xfrm>
          <a:prstGeom prst="flowChartMagneticDisk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각 부서의 담당자</a:t>
            </a:r>
            <a:endParaRPr lang="ko-KR" alt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2428860" y="5643578"/>
            <a:ext cx="4572032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/>
              <a:t>최종 사용자</a:t>
            </a:r>
            <a:endParaRPr lang="en-US" altLang="ko-KR" sz="3200" dirty="0" smtClean="0"/>
          </a:p>
        </p:txBody>
      </p:sp>
      <p:grpSp>
        <p:nvGrpSpPr>
          <p:cNvPr id="32" name="그룹 31"/>
          <p:cNvGrpSpPr/>
          <p:nvPr/>
        </p:nvGrpSpPr>
        <p:grpSpPr>
          <a:xfrm>
            <a:off x="214282" y="4714885"/>
            <a:ext cx="8643998" cy="1785950"/>
            <a:chOff x="214282" y="4901424"/>
            <a:chExt cx="7929618" cy="737080"/>
          </a:xfrm>
        </p:grpSpPr>
        <p:sp>
          <p:nvSpPr>
            <p:cNvPr id="33" name="직사각형 32"/>
            <p:cNvSpPr/>
            <p:nvPr/>
          </p:nvSpPr>
          <p:spPr>
            <a:xfrm>
              <a:off x="214282" y="4901424"/>
              <a:ext cx="7929618" cy="737080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14283" y="4925447"/>
              <a:ext cx="4783983" cy="28580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ko-KR" altLang="en-US" sz="30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문제점 해결</a:t>
              </a:r>
              <a:r>
                <a:rPr lang="en-US" altLang="ko-KR" sz="30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/</a:t>
              </a:r>
              <a:r>
                <a:rPr lang="ko-KR" altLang="en-US" sz="30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사용자에게 전달</a:t>
              </a:r>
              <a:endParaRPr lang="en-US" altLang="ko-KR" sz="3000" b="1" dirty="0">
                <a:ln w="50800"/>
                <a:solidFill>
                  <a:schemeClr val="bg1">
                    <a:shade val="50000"/>
                  </a:schemeClr>
                </a:solidFill>
              </a:endParaRPr>
            </a:p>
          </p:txBody>
        </p:sp>
      </p:grpSp>
      <p:sp>
        <p:nvSpPr>
          <p:cNvPr id="73" name="왼쪽/오른쪽 화살표 72"/>
          <p:cNvSpPr/>
          <p:nvPr/>
        </p:nvSpPr>
        <p:spPr>
          <a:xfrm>
            <a:off x="5160756" y="3900758"/>
            <a:ext cx="500066" cy="285752"/>
          </a:xfrm>
          <a:prstGeom prst="leftRightArrow">
            <a:avLst>
              <a:gd name="adj1" fmla="val 33900"/>
              <a:gd name="adj2" fmla="val 3993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106941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657229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소프트웨어 문제점의 </a:t>
            </a:r>
            <a:r>
              <a:rPr lang="ko-KR" altLang="en-US" sz="3000" b="1" smtClean="0">
                <a:ln w="50800"/>
                <a:solidFill>
                  <a:schemeClr val="bg1">
                    <a:shade val="50000"/>
                  </a:schemeClr>
                </a:solidFill>
              </a:rPr>
              <a:t>수명주기 </a:t>
            </a:r>
            <a:r>
              <a:rPr lang="en-US" altLang="ko-KR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5</a:t>
            </a:r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단계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785786" y="1857364"/>
            <a:ext cx="7358114" cy="857256"/>
            <a:chOff x="785786" y="2000240"/>
            <a:chExt cx="7358114" cy="1071570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785786" y="2000240"/>
              <a:ext cx="7358114" cy="107157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428860" y="2081243"/>
              <a:ext cx="5143536" cy="36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사용자가 제작사에게 문제점을 알린다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.</a:t>
              </a:r>
            </a:p>
          </p:txBody>
        </p:sp>
        <p:sp>
          <p:nvSpPr>
            <p:cNvPr id="21" name="순서도: 지연 20"/>
            <p:cNvSpPr/>
            <p:nvPr/>
          </p:nvSpPr>
          <p:spPr>
            <a:xfrm>
              <a:off x="1071538" y="2285992"/>
              <a:ext cx="928694" cy="500066"/>
            </a:xfrm>
            <a:prstGeom prst="flowChartDelay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r>
                <a:rPr lang="ko-KR" altLang="en-US" dirty="0" smtClean="0"/>
                <a:t>단계</a:t>
              </a:r>
              <a:endParaRPr lang="ko-KR" altLang="en-US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85786" y="2857496"/>
            <a:ext cx="7358114" cy="785818"/>
            <a:chOff x="785786" y="1714488"/>
            <a:chExt cx="7358114" cy="1071570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785786" y="1714488"/>
              <a:ext cx="7358114" cy="107157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428860" y="1857364"/>
              <a:ext cx="5143536" cy="398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제작사는 문제를 재현한다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.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428860" y="2124861"/>
            <a:ext cx="5143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300" dirty="0" smtClean="0">
                <a:solidFill>
                  <a:schemeClr val="bg2"/>
                </a:solidFill>
              </a:rPr>
              <a:t>문제의 성질을 파악한다</a:t>
            </a:r>
            <a:r>
              <a:rPr lang="en-US" altLang="ko-KR" sz="1300" dirty="0" smtClean="0">
                <a:solidFill>
                  <a:schemeClr val="bg2"/>
                </a:solidFill>
              </a:rPr>
              <a:t>.</a:t>
            </a:r>
          </a:p>
          <a:p>
            <a:pPr marL="342900" indent="-342900"/>
            <a:r>
              <a:rPr lang="ko-KR" altLang="en-US" sz="1300" dirty="0" smtClean="0">
                <a:solidFill>
                  <a:schemeClr val="bg2"/>
                </a:solidFill>
              </a:rPr>
              <a:t>문제를 </a:t>
            </a:r>
            <a:r>
              <a:rPr lang="ko-KR" altLang="en-US" sz="1300" dirty="0" err="1" smtClean="0">
                <a:solidFill>
                  <a:schemeClr val="bg2"/>
                </a:solidFill>
              </a:rPr>
              <a:t>성질별로</a:t>
            </a:r>
            <a:r>
              <a:rPr lang="ko-KR" altLang="en-US" sz="1300" dirty="0" smtClean="0">
                <a:solidFill>
                  <a:schemeClr val="bg2"/>
                </a:solidFill>
              </a:rPr>
              <a:t> 분류하여 각 담당 부서에 보낸다</a:t>
            </a:r>
            <a:r>
              <a:rPr lang="en-US" altLang="ko-KR" sz="1300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28860" y="3208050"/>
            <a:ext cx="514353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300" dirty="0" smtClean="0">
                <a:solidFill>
                  <a:schemeClr val="bg2"/>
                </a:solidFill>
              </a:rPr>
              <a:t>각 담당부서에서 문제를 재현한다</a:t>
            </a:r>
            <a:r>
              <a:rPr lang="en-US" altLang="ko-KR" sz="1300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46" name="순서도: 지연 45"/>
          <p:cNvSpPr/>
          <p:nvPr/>
        </p:nvSpPr>
        <p:spPr>
          <a:xfrm>
            <a:off x="1071538" y="3028947"/>
            <a:ext cx="928694" cy="400053"/>
          </a:xfrm>
          <a:prstGeom prst="flowChartDelay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r>
              <a:rPr lang="ko-KR" altLang="en-US" dirty="0" smtClean="0"/>
              <a:t>단계</a:t>
            </a:r>
            <a:endParaRPr lang="ko-KR" altLang="en-US" dirty="0"/>
          </a:p>
        </p:txBody>
      </p:sp>
      <p:grpSp>
        <p:nvGrpSpPr>
          <p:cNvPr id="52" name="그룹 51"/>
          <p:cNvGrpSpPr/>
          <p:nvPr/>
        </p:nvGrpSpPr>
        <p:grpSpPr>
          <a:xfrm>
            <a:off x="785786" y="3786190"/>
            <a:ext cx="7358114" cy="642942"/>
            <a:chOff x="785786" y="3786190"/>
            <a:chExt cx="7358114" cy="642942"/>
          </a:xfrm>
        </p:grpSpPr>
        <p:grpSp>
          <p:nvGrpSpPr>
            <p:cNvPr id="28" name="그룹 27"/>
            <p:cNvGrpSpPr/>
            <p:nvPr/>
          </p:nvGrpSpPr>
          <p:grpSpPr>
            <a:xfrm>
              <a:off x="785786" y="3786190"/>
              <a:ext cx="7358114" cy="642942"/>
              <a:chOff x="785786" y="1714488"/>
              <a:chExt cx="7358114" cy="857256"/>
            </a:xfrm>
          </p:grpSpPr>
          <p:sp>
            <p:nvSpPr>
              <p:cNvPr id="29" name="모서리가 둥근 직사각형 28"/>
              <p:cNvSpPr/>
              <p:nvPr/>
            </p:nvSpPr>
            <p:spPr>
              <a:xfrm>
                <a:off x="785786" y="1714488"/>
                <a:ext cx="7358114" cy="857256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18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428860" y="1904989"/>
                <a:ext cx="5143536" cy="389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ko-KR" altLang="en-US" sz="13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문제 상황들을 격리한다</a:t>
                </a:r>
                <a:r>
                  <a:rPr lang="en-US" altLang="ko-KR" sz="13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.</a:t>
                </a:r>
              </a:p>
            </p:txBody>
          </p:sp>
        </p:grpSp>
        <p:sp>
          <p:nvSpPr>
            <p:cNvPr id="47" name="순서도: 지연 46"/>
            <p:cNvSpPr/>
            <p:nvPr/>
          </p:nvSpPr>
          <p:spPr>
            <a:xfrm>
              <a:off x="1071538" y="3929066"/>
              <a:ext cx="928694" cy="400053"/>
            </a:xfrm>
            <a:prstGeom prst="flowChartDelay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r>
                <a:rPr lang="ko-KR" altLang="en-US" dirty="0" smtClean="0"/>
                <a:t>단계</a:t>
              </a:r>
              <a:endParaRPr lang="ko-KR" altLang="en-US" dirty="0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785786" y="4572008"/>
            <a:ext cx="7358114" cy="714380"/>
            <a:chOff x="785786" y="4572008"/>
            <a:chExt cx="7358114" cy="714380"/>
          </a:xfrm>
        </p:grpSpPr>
        <p:grpSp>
          <p:nvGrpSpPr>
            <p:cNvPr id="41" name="그룹 40"/>
            <p:cNvGrpSpPr/>
            <p:nvPr/>
          </p:nvGrpSpPr>
          <p:grpSpPr>
            <a:xfrm>
              <a:off x="785786" y="4572008"/>
              <a:ext cx="7358114" cy="714380"/>
              <a:chOff x="785786" y="4429132"/>
              <a:chExt cx="7358114" cy="714380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785786" y="4429132"/>
                <a:ext cx="7358114" cy="714380"/>
                <a:chOff x="857224" y="1714488"/>
                <a:chExt cx="7358114" cy="1071570"/>
              </a:xfrm>
            </p:grpSpPr>
            <p:sp>
              <p:nvSpPr>
                <p:cNvPr id="35" name="모서리가 둥근 직사각형 34"/>
                <p:cNvSpPr/>
                <p:nvPr/>
              </p:nvSpPr>
              <p:spPr>
                <a:xfrm>
                  <a:off x="857224" y="1714488"/>
                  <a:ext cx="7358114" cy="1071570"/>
                </a:xfrm>
                <a:prstGeom prst="roundRect">
                  <a:avLst/>
                </a:prstGeom>
                <a:solidFill>
                  <a:schemeClr val="accent3">
                    <a:lumMod val="40000"/>
                    <a:lumOff val="60000"/>
                    <a:alpha val="18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2500298" y="1857365"/>
                  <a:ext cx="5143536" cy="4385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/>
                  <a:r>
                    <a:rPr lang="ko-KR" altLang="en-US" sz="1300" b="1" dirty="0" smtClean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rPr>
                    <a:t>제작사는 자신의 코드에서 결함을 찾고 교정한다</a:t>
                  </a:r>
                  <a:r>
                    <a:rPr lang="en-US" altLang="ko-KR" sz="1300" b="1" dirty="0" smtClean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rPr>
                    <a:t>.</a:t>
                  </a:r>
                </a:p>
              </p:txBody>
            </p:sp>
          </p:grpSp>
          <p:sp>
            <p:nvSpPr>
              <p:cNvPr id="40" name="TextBox 39"/>
              <p:cNvSpPr txBox="1"/>
              <p:nvPr/>
            </p:nvSpPr>
            <p:spPr>
              <a:xfrm>
                <a:off x="2428860" y="4779686"/>
                <a:ext cx="5143536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ko-KR" altLang="en-US" sz="1300" dirty="0" smtClean="0">
                    <a:solidFill>
                      <a:schemeClr val="bg2"/>
                    </a:solidFill>
                  </a:rPr>
                  <a:t>교정한 문제를 테스트 한다</a:t>
                </a:r>
                <a:r>
                  <a:rPr lang="en-US" altLang="ko-KR" sz="1300" dirty="0" smtClean="0">
                    <a:solidFill>
                      <a:schemeClr val="bg2"/>
                    </a:solidFill>
                  </a:rPr>
                  <a:t>.</a:t>
                </a:r>
              </a:p>
            </p:txBody>
          </p:sp>
        </p:grpSp>
        <p:sp>
          <p:nvSpPr>
            <p:cNvPr id="48" name="순서도: 지연 47"/>
            <p:cNvSpPr/>
            <p:nvPr/>
          </p:nvSpPr>
          <p:spPr>
            <a:xfrm>
              <a:off x="1071538" y="4743459"/>
              <a:ext cx="928694" cy="400053"/>
            </a:xfrm>
            <a:prstGeom prst="flowChartDelay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4</a:t>
              </a:r>
              <a:r>
                <a:rPr lang="ko-KR" altLang="en-US" dirty="0" smtClean="0"/>
                <a:t>단계</a:t>
              </a:r>
              <a:endParaRPr lang="ko-KR" altLang="en-US" dirty="0"/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785786" y="5429264"/>
            <a:ext cx="7358114" cy="642942"/>
            <a:chOff x="785786" y="5286388"/>
            <a:chExt cx="7358114" cy="642942"/>
          </a:xfrm>
        </p:grpSpPr>
        <p:grpSp>
          <p:nvGrpSpPr>
            <p:cNvPr id="42" name="그룹 41"/>
            <p:cNvGrpSpPr/>
            <p:nvPr/>
          </p:nvGrpSpPr>
          <p:grpSpPr>
            <a:xfrm>
              <a:off x="785786" y="5286388"/>
              <a:ext cx="7358114" cy="642942"/>
              <a:chOff x="785786" y="1714488"/>
              <a:chExt cx="7358114" cy="857256"/>
            </a:xfrm>
          </p:grpSpPr>
          <p:sp>
            <p:nvSpPr>
              <p:cNvPr id="43" name="모서리가 둥근 직사각형 42"/>
              <p:cNvSpPr/>
              <p:nvPr/>
            </p:nvSpPr>
            <p:spPr>
              <a:xfrm>
                <a:off x="785786" y="1714488"/>
                <a:ext cx="7358114" cy="857256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18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2428860" y="1904989"/>
                <a:ext cx="5143536" cy="389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ko-KR" altLang="en-US" sz="13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제작사는 그 교정을 사용자에게 인도한다</a:t>
                </a:r>
                <a:r>
                  <a:rPr lang="en-US" altLang="ko-KR" sz="13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.</a:t>
                </a:r>
              </a:p>
            </p:txBody>
          </p:sp>
        </p:grpSp>
        <p:sp>
          <p:nvSpPr>
            <p:cNvPr id="49" name="순서도: 지연 48"/>
            <p:cNvSpPr/>
            <p:nvPr/>
          </p:nvSpPr>
          <p:spPr>
            <a:xfrm>
              <a:off x="1071538" y="5429264"/>
              <a:ext cx="928694" cy="400053"/>
            </a:xfrm>
            <a:prstGeom prst="flowChartDelay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r>
                <a:rPr lang="ko-KR" altLang="en-US" dirty="0" smtClean="0"/>
                <a:t>단계</a:t>
              </a:r>
              <a:endParaRPr lang="ko-KR" altLang="en-US" dirty="0"/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9501222" y="642918"/>
            <a:ext cx="8143932" cy="2928958"/>
            <a:chOff x="500034" y="2500306"/>
            <a:chExt cx="8143932" cy="2928958"/>
          </a:xfrm>
        </p:grpSpPr>
        <p:sp>
          <p:nvSpPr>
            <p:cNvPr id="58" name="구름 57"/>
            <p:cNvSpPr/>
            <p:nvPr/>
          </p:nvSpPr>
          <p:spPr>
            <a:xfrm>
              <a:off x="500034" y="2500306"/>
              <a:ext cx="8143932" cy="2928958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337814" y="3214686"/>
              <a:ext cx="6163144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40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문제점의 수명주기를</a:t>
              </a:r>
              <a:endParaRPr lang="en-US" altLang="ko-K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  <a:p>
              <a:pPr algn="ctr"/>
              <a:r>
                <a:rPr lang="ko-KR" altLang="en-US" sz="40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조직화 할 필요성이 있다</a:t>
              </a:r>
              <a:r>
                <a:rPr lang="en-US" altLang="ko-KR" sz="40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.</a:t>
              </a:r>
              <a:endParaRPr lang="en-US" altLang="ko-KR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896 0.00393 L -1.00018 0.1928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106941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보고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785786" y="1785926"/>
            <a:ext cx="7358114" cy="1143008"/>
            <a:chOff x="785786" y="1785926"/>
            <a:chExt cx="7358114" cy="1143008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785786" y="1785926"/>
              <a:ext cx="7358114" cy="114300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43042" y="2285992"/>
              <a:ext cx="571504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개발자가 문제점을 </a:t>
              </a:r>
              <a:r>
                <a:rPr lang="ko-KR" altLang="en-US" b="1" dirty="0" smtClean="0">
                  <a:solidFill>
                    <a:srgbClr val="92D050"/>
                  </a:solidFill>
                </a:rPr>
                <a:t>재현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할 수 있어야 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문제점 재현에 필요한 </a:t>
              </a:r>
              <a:r>
                <a:rPr lang="ko-KR" altLang="en-US" sz="1600" b="1" dirty="0" smtClean="0">
                  <a:solidFill>
                    <a:srgbClr val="92D050"/>
                  </a:solidFill>
                </a:rPr>
                <a:t>정보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(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문제점 보고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버그 리포트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)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가 있어야 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41" name="오각형 40"/>
            <p:cNvSpPr/>
            <p:nvPr/>
          </p:nvSpPr>
          <p:spPr>
            <a:xfrm>
              <a:off x="928662" y="1928802"/>
              <a:ext cx="3714776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/>
                <a:t>문제점 교정을 위해 필요한 것은</a:t>
              </a:r>
              <a:r>
                <a:rPr lang="en-US" altLang="ko-KR" dirty="0" smtClean="0"/>
                <a:t>?</a:t>
              </a:r>
              <a:endParaRPr lang="ko-KR" altLang="en-US" dirty="0"/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785786" y="3071810"/>
            <a:ext cx="7358114" cy="3071834"/>
            <a:chOff x="785786" y="1785926"/>
            <a:chExt cx="7358114" cy="3071834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85786" y="1785926"/>
              <a:ext cx="7358114" cy="307183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71538" y="2428869"/>
              <a:ext cx="6715172" cy="2339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적절한 분량의 정보를 얻기 위해서는 구체적인 항목들의 </a:t>
              </a:r>
              <a:r>
                <a:rPr lang="ko-KR" altLang="en-US" sz="1600" b="1" dirty="0" smtClean="0">
                  <a:solidFill>
                    <a:srgbClr val="92D050"/>
                  </a:solidFill>
                </a:rPr>
                <a:t>목록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이 필요하다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제품 릴리스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제품 버전 번호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(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사용자와 동일한 버전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).</a:t>
              </a: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운 영 환 경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운영체제의 버전 정보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시스템자원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제한된 자원 하에서만 발생하는 문제점들도 있다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문제점 내력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(history)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문제점을 재현하는데 필요한 최소한의 단계들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  <a:br>
                <a:rPr lang="en-US" altLang="ko-KR" sz="1300" dirty="0" smtClean="0">
                  <a:solidFill>
                    <a:schemeClr val="bg2"/>
                  </a:solidFill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</a:rPr>
                <a:t>                           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문제점이 발생하는 특정한 상황을 포함시킨다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기대되는 행동에 대한 서술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사용자 입장에서 일어났어야 하는 행동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실제 일어난 행동에 대한 서술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문제의 증상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실제로 일어난 행동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한 줄짜리 요약문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문제의 핵심을 잡아낸 글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  <a:br>
                <a:rPr lang="en-US" altLang="ko-KR" sz="1300" dirty="0" smtClean="0">
                  <a:solidFill>
                    <a:schemeClr val="bg2"/>
                  </a:solidFill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</a:rPr>
                <a:t>                       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개발자가 문제의 </a:t>
              </a:r>
              <a:r>
                <a:rPr lang="ko-KR" altLang="en-US" sz="1300" dirty="0" err="1" smtClean="0">
                  <a:solidFill>
                    <a:schemeClr val="bg2"/>
                  </a:solidFill>
                </a:rPr>
                <a:t>심각도를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결정하는 기초자료가 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52" name="오각형 51"/>
            <p:cNvSpPr/>
            <p:nvPr/>
          </p:nvSpPr>
          <p:spPr>
            <a:xfrm>
              <a:off x="928662" y="2000240"/>
              <a:ext cx="3857652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/>
                <a:t>문제점 보고에 포함되어야 할 정보</a:t>
              </a:r>
              <a:endParaRPr lang="ko-KR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106941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보고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785786" y="1785926"/>
            <a:ext cx="3786214" cy="1714512"/>
            <a:chOff x="785786" y="1785926"/>
            <a:chExt cx="7358114" cy="783777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785786" y="1785926"/>
              <a:ext cx="7358114" cy="783777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63451" y="2047185"/>
              <a:ext cx="6941617" cy="499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</a:rPr>
                <a:t>코어 덤프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(Core dump)</a:t>
              </a: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</a:rPr>
                <a:t>로그 파일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(Log file)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 typeface="Wingdings"/>
                <a:buChar char="à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개발자들은 위 두 가지 기능을 활용해서 문제점을 재현할 수 있다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</p:txBody>
        </p:sp>
        <p:sp>
          <p:nvSpPr>
            <p:cNvPr id="41" name="오각형 40"/>
            <p:cNvSpPr/>
            <p:nvPr/>
          </p:nvSpPr>
          <p:spPr>
            <a:xfrm>
              <a:off x="785786" y="1785926"/>
              <a:ext cx="7076405" cy="195944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dirty="0" smtClean="0"/>
                <a:t>제품에 표준화된 문제점 보고 기능</a:t>
              </a:r>
              <a:endParaRPr lang="ko-KR" altLang="en-US" sz="1600" dirty="0"/>
            </a:p>
          </p:txBody>
        </p:sp>
      </p:grpSp>
      <p:pic>
        <p:nvPicPr>
          <p:cNvPr id="1026" name="Picture 2" descr="http://imgnews.naver.com/image/003/2008/09/07/NISI20080907_0000002552_we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214422"/>
            <a:ext cx="3781423" cy="53134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9" name="폭발 1 18"/>
          <p:cNvSpPr/>
          <p:nvPr/>
        </p:nvSpPr>
        <p:spPr>
          <a:xfrm>
            <a:off x="642910" y="3571876"/>
            <a:ext cx="4000528" cy="285752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꼭</a:t>
            </a:r>
            <a:r>
              <a:rPr lang="en-US" altLang="ko-KR" dirty="0" smtClean="0"/>
              <a:t>! </a:t>
            </a:r>
            <a:r>
              <a:rPr lang="ko-KR" altLang="en-US" dirty="0" smtClean="0"/>
              <a:t>개인 정보 수집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동의를 얻어야 한다</a:t>
            </a:r>
            <a:r>
              <a:rPr lang="en-US" altLang="ko-KR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관리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785786" y="1785926"/>
            <a:ext cx="7358114" cy="1143008"/>
            <a:chOff x="785786" y="1785926"/>
            <a:chExt cx="7358114" cy="1143008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785786" y="1785926"/>
              <a:ext cx="7358114" cy="114300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85852" y="2349665"/>
              <a:ext cx="635798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대부분의 개발팀은 시스템의 문제점들을 단일한 </a:t>
              </a:r>
              <a:r>
                <a:rPr lang="en-US" altLang="ko-KR" sz="1400" b="1" dirty="0" smtClean="0">
                  <a:solidFill>
                    <a:srgbClr val="92D050"/>
                  </a:solidFill>
                </a:rPr>
                <a:t>“</a:t>
              </a:r>
              <a:r>
                <a:rPr lang="ko-KR" altLang="en-US" sz="1400" b="1" dirty="0" smtClean="0">
                  <a:solidFill>
                    <a:srgbClr val="92D050"/>
                  </a:solidFill>
                </a:rPr>
                <a:t>문제점 목록</a:t>
              </a:r>
              <a:r>
                <a:rPr lang="en-US" altLang="ko-KR" sz="1400" b="1" dirty="0" smtClean="0">
                  <a:solidFill>
                    <a:srgbClr val="92D050"/>
                  </a:solidFill>
                </a:rPr>
                <a:t>”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문서로 관리한다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그러나 문제점 목록 문서를 관리하는 것은 </a:t>
              </a:r>
              <a:r>
                <a:rPr lang="ko-KR" altLang="en-US" sz="13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쉬운 일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이 아니다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41" name="오각형 40"/>
            <p:cNvSpPr/>
            <p:nvPr/>
          </p:nvSpPr>
          <p:spPr>
            <a:xfrm>
              <a:off x="928662" y="1928802"/>
              <a:ext cx="2071702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/>
                <a:t>문제점 목록 관리</a:t>
              </a:r>
              <a:endParaRPr lang="ko-KR" altLang="en-US" dirty="0"/>
            </a:p>
          </p:txBody>
        </p:sp>
      </p:grpSp>
      <p:grpSp>
        <p:nvGrpSpPr>
          <p:cNvPr id="3" name="그룹 44"/>
          <p:cNvGrpSpPr/>
          <p:nvPr/>
        </p:nvGrpSpPr>
        <p:grpSpPr>
          <a:xfrm>
            <a:off x="785786" y="3071810"/>
            <a:ext cx="7358114" cy="3429024"/>
            <a:chOff x="785786" y="1785926"/>
            <a:chExt cx="7358114" cy="3429024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85786" y="1785926"/>
              <a:ext cx="7358114" cy="342902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28662" y="2428868"/>
              <a:ext cx="7143800" cy="275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한번에 오직 한 사람만이 그 문서를 다루어야 한다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.</a:t>
              </a:r>
            </a:p>
            <a:p>
              <a:pPr marL="342900" indent="-342900"/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	 </a:t>
              </a:r>
              <a:r>
                <a:rPr lang="ko-KR" altLang="en-US" sz="1400" b="1" dirty="0" smtClean="0">
                  <a:solidFill>
                    <a:srgbClr val="92D050"/>
                  </a:solidFill>
                  <a:sym typeface="Wingdings" pitchFamily="2" charset="2"/>
                </a:rPr>
                <a:t>버전 관리 시스템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으로 문서를 관리하면 여러 사람이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동시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에 수정하고 병합할 수 있다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이전의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(</a:t>
              </a: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그리고 교정된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) </a:t>
              </a: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문제점들에 대한 내력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(history)</a:t>
              </a: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이 사라진다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.</a:t>
              </a:r>
            </a:p>
            <a:p>
              <a:pPr marL="342900" indent="-342900"/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       </a:t>
              </a:r>
              <a:r>
                <a:rPr lang="ko-KR" altLang="en-US" sz="1400" b="1" dirty="0" smtClean="0">
                  <a:solidFill>
                    <a:srgbClr val="92D050"/>
                  </a:solidFill>
                  <a:sym typeface="Wingdings" pitchFamily="2" charset="2"/>
                </a:rPr>
                <a:t>버전 관리 시스템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을 사용하면 문서의 변경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내력을 유지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할 수 있다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규모가변성이 없다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.</a:t>
              </a:r>
            </a:p>
            <a:p>
              <a:pPr marL="342900" indent="-342900"/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      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단순한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텍스트 문서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로 수백만 개의 서로 다른 문제점들을 관리하는 것은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불가능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하다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 결국 하나의 문서를 유지하는 대안 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400" b="1" dirty="0" smtClean="0">
                  <a:solidFill>
                    <a:srgbClr val="92D050"/>
                  </a:solidFill>
                  <a:sym typeface="Wingdings" pitchFamily="2" charset="2"/>
                </a:rPr>
                <a:t>문제점 데이터베이스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(problem database)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를 사용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/>
              <a:r>
                <a:rPr lang="ko-KR" altLang="en-US" sz="1400" b="1" dirty="0" smtClean="0">
                  <a:solidFill>
                    <a:srgbClr val="92D050"/>
                  </a:solidFill>
                  <a:sym typeface="Wingdings" pitchFamily="2" charset="2"/>
                </a:rPr>
                <a:t> 문제점 데이터베이스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는 규모가변성이 좋아서 문제점들의 개수가 늘어나도</a:t>
              </a: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 효율이나 복잡성이 커지지 않는다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</p:txBody>
        </p:sp>
        <p:sp>
          <p:nvSpPr>
            <p:cNvPr id="52" name="오각형 51"/>
            <p:cNvSpPr/>
            <p:nvPr/>
          </p:nvSpPr>
          <p:spPr>
            <a:xfrm>
              <a:off x="928662" y="1928802"/>
              <a:ext cx="3143272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/>
                <a:t>문제점 목록 관리는 어떻게</a:t>
              </a:r>
              <a:r>
                <a:rPr lang="en-US" altLang="ko-KR" dirty="0" smtClean="0"/>
                <a:t>?</a:t>
              </a:r>
              <a:endParaRPr lang="ko-KR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분류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785786" y="1785926"/>
            <a:ext cx="7358114" cy="1428760"/>
            <a:chOff x="785786" y="1785926"/>
            <a:chExt cx="7358114" cy="1623591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785786" y="1785926"/>
              <a:ext cx="7358114" cy="162359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14414" y="2285992"/>
              <a:ext cx="6786610" cy="1049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문제점을 보고하기 위해서는 필수적인 </a:t>
              </a:r>
              <a:r>
                <a:rPr lang="ko-KR" altLang="en-US" sz="1400" b="1" dirty="0" smtClean="0">
                  <a:solidFill>
                    <a:srgbClr val="92D050"/>
                  </a:solidFill>
                </a:rPr>
                <a:t>정보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를 제공하고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문제점을 </a:t>
              </a:r>
              <a:r>
                <a:rPr lang="ko-KR" altLang="en-US" sz="1400" b="1" dirty="0" smtClean="0">
                  <a:solidFill>
                    <a:srgbClr val="92D050"/>
                  </a:solidFill>
                </a:rPr>
                <a:t>분류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해야 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r>
                <a:rPr lang="en-US" altLang="ko-KR" sz="1300" dirty="0" err="1" smtClean="0">
                  <a:solidFill>
                    <a:schemeClr val="bg2"/>
                  </a:solidFill>
                </a:rPr>
                <a:t>BugZlilla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를 비롯한 문제점 추적 시스템에서는 다음과 같은 </a:t>
              </a:r>
              <a:r>
                <a:rPr lang="ko-KR" altLang="en-US" sz="1400" b="1" dirty="0" smtClean="0">
                  <a:solidFill>
                    <a:srgbClr val="92D050"/>
                  </a:solidFill>
                </a:rPr>
                <a:t>특성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으로 문제점을 분류한다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/>
              <a:r>
                <a:rPr lang="en-US" altLang="ko-KR" sz="1300" dirty="0" smtClean="0">
                  <a:solidFill>
                    <a:schemeClr val="bg2"/>
                  </a:solidFill>
                </a:rPr>
                <a:t>1.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심각도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   2.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우선순위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   3. </a:t>
              </a:r>
              <a:r>
                <a:rPr lang="ko-KR" altLang="en-US" sz="1300" dirty="0" err="1" smtClean="0">
                  <a:solidFill>
                    <a:schemeClr val="bg2"/>
                  </a:solidFill>
                </a:rPr>
                <a:t>식별자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   4.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주석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   5.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통지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</p:txBody>
        </p:sp>
        <p:sp>
          <p:nvSpPr>
            <p:cNvPr id="41" name="오각형 40"/>
            <p:cNvSpPr/>
            <p:nvPr/>
          </p:nvSpPr>
          <p:spPr>
            <a:xfrm>
              <a:off x="928662" y="1928802"/>
              <a:ext cx="3214710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/>
                <a:t>문제점 분류를 위한 특성</a:t>
              </a:r>
              <a:endParaRPr lang="ko-KR" altLang="en-US" dirty="0"/>
            </a:p>
          </p:txBody>
        </p:sp>
      </p:grpSp>
      <p:grpSp>
        <p:nvGrpSpPr>
          <p:cNvPr id="3" name="그룹 44"/>
          <p:cNvGrpSpPr/>
          <p:nvPr/>
        </p:nvGrpSpPr>
        <p:grpSpPr>
          <a:xfrm>
            <a:off x="785786" y="3357562"/>
            <a:ext cx="7358114" cy="2857520"/>
            <a:chOff x="785786" y="2643182"/>
            <a:chExt cx="7358114" cy="2857520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85786" y="2643182"/>
              <a:ext cx="7358114" cy="28575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28662" y="3214686"/>
              <a:ext cx="7143800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    각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문제점은 개발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/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릴리스 공정에 미치는 영향력을 서술하는 심각도가 부여된다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차단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(blocker)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  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개발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/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테스트 </a:t>
              </a:r>
              <a:r>
                <a:rPr lang="ko-KR" altLang="en-US" sz="1300" b="1" dirty="0" smtClean="0">
                  <a:solidFill>
                    <a:schemeClr val="accent6">
                      <a:lumMod val="75000"/>
                    </a:schemeClr>
                  </a:solidFill>
                </a:rPr>
                <a:t>작업을 멈추게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만들 정도의 문제점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 (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가장 심각함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)</a:t>
              </a: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치명적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(critical)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프로그램 </a:t>
              </a:r>
              <a:r>
                <a:rPr lang="ko-KR" altLang="en-US" sz="13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충돌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(crash),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자료 손실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심각한 메모리 누수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주요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(major)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    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주요한 </a:t>
              </a:r>
              <a:r>
                <a:rPr lang="ko-KR" altLang="en-US" sz="13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기능 상실</a:t>
              </a:r>
              <a:endParaRPr lang="en-US" altLang="ko-KR" sz="13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보통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(normal)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  : </a:t>
              </a:r>
              <a:r>
                <a:rPr lang="ko-KR" altLang="en-US" sz="1300" b="1" dirty="0" smtClean="0">
                  <a:solidFill>
                    <a:srgbClr val="92D050"/>
                  </a:solidFill>
                </a:rPr>
                <a:t>표준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적인 문제점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부차적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(minor)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부차적인 기능 상실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또는 간단한 </a:t>
              </a:r>
              <a:r>
                <a:rPr lang="ko-KR" altLang="en-US" sz="1300" b="1" dirty="0" smtClean="0">
                  <a:solidFill>
                    <a:srgbClr val="92D050"/>
                  </a:solidFill>
                </a:rPr>
                <a:t>우회적인 방법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이 존재하는 문제점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사소함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(trivial)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메시지 오타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잘못 정렬된 텍스트 등 주로 </a:t>
              </a:r>
              <a:r>
                <a:rPr lang="ko-KR" altLang="en-US" sz="1300" b="1" dirty="0" smtClean="0">
                  <a:solidFill>
                    <a:srgbClr val="92D050"/>
                  </a:solidFill>
                </a:rPr>
                <a:t>시각적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인 문제점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개선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(enhancement)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: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개선요청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제품 요구사항은 충족하지만 </a:t>
              </a:r>
              <a:r>
                <a:rPr lang="ko-KR" altLang="en-US" sz="1300" b="1" dirty="0" smtClean="0">
                  <a:solidFill>
                    <a:srgbClr val="92D050"/>
                  </a:solidFill>
                </a:rPr>
                <a:t>사용자가 바라는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개선요청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</p:txBody>
        </p:sp>
        <p:sp>
          <p:nvSpPr>
            <p:cNvPr id="52" name="오각형 51"/>
            <p:cNvSpPr/>
            <p:nvPr/>
          </p:nvSpPr>
          <p:spPr>
            <a:xfrm>
              <a:off x="928662" y="2786058"/>
              <a:ext cx="2214578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1. </a:t>
              </a:r>
              <a:r>
                <a:rPr lang="ko-KR" altLang="en-US" dirty="0" smtClean="0"/>
                <a:t>심각도</a:t>
              </a:r>
              <a:r>
                <a:rPr lang="en-US" altLang="ko-KR" dirty="0" smtClean="0"/>
                <a:t>(</a:t>
              </a:r>
              <a:r>
                <a:rPr lang="en-US" altLang="ko-KR" dirty="0" smtClean="0"/>
                <a:t>severity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분류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3" name="그룹 44"/>
          <p:cNvGrpSpPr/>
          <p:nvPr/>
        </p:nvGrpSpPr>
        <p:grpSpPr>
          <a:xfrm>
            <a:off x="785786" y="1714488"/>
            <a:ext cx="7358114" cy="1143008"/>
            <a:chOff x="785786" y="2643182"/>
            <a:chExt cx="7358114" cy="1143008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85786" y="2643182"/>
              <a:ext cx="7358114" cy="114300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28662" y="3214686"/>
              <a:ext cx="7143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    각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문제점에는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</a:t>
              </a:r>
              <a:r>
                <a:rPr lang="ko-KR" altLang="en-US" sz="1400" b="1" dirty="0" smtClean="0">
                  <a:solidFill>
                    <a:srgbClr val="92D050"/>
                  </a:solidFill>
                </a:rPr>
                <a:t>우선순위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가 부여된다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r>
                <a:rPr lang="en-US" altLang="ko-KR" sz="1300" dirty="0" smtClean="0">
                  <a:solidFill>
                    <a:schemeClr val="bg2"/>
                  </a:solidFill>
                </a:rPr>
                <a:t>   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우선순위는 관리단위에서 무엇을 </a:t>
              </a:r>
              <a:r>
                <a:rPr lang="ko-KR" altLang="en-US" sz="1400" b="1" dirty="0" smtClean="0">
                  <a:solidFill>
                    <a:srgbClr val="92D050"/>
                  </a:solidFill>
                </a:rPr>
                <a:t>먼저 해야 하는지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를 표현하는 주된 수단이다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52" name="오각형 51"/>
            <p:cNvSpPr/>
            <p:nvPr/>
          </p:nvSpPr>
          <p:spPr>
            <a:xfrm>
              <a:off x="928662" y="2786058"/>
              <a:ext cx="2286016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2. </a:t>
              </a:r>
              <a:r>
                <a:rPr lang="ko-KR" altLang="en-US" dirty="0" smtClean="0"/>
                <a:t>우선순위</a:t>
              </a:r>
              <a:r>
                <a:rPr lang="en-US" altLang="ko-KR" dirty="0" smtClean="0"/>
                <a:t>(priority)</a:t>
              </a:r>
              <a:endParaRPr lang="ko-KR" altLang="en-US" dirty="0"/>
            </a:p>
          </p:txBody>
        </p:sp>
      </p:grpSp>
      <p:grpSp>
        <p:nvGrpSpPr>
          <p:cNvPr id="14" name="그룹 44"/>
          <p:cNvGrpSpPr/>
          <p:nvPr/>
        </p:nvGrpSpPr>
        <p:grpSpPr>
          <a:xfrm>
            <a:off x="785786" y="2928934"/>
            <a:ext cx="7358114" cy="1143008"/>
            <a:chOff x="785786" y="2643182"/>
            <a:chExt cx="7358114" cy="1143008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785786" y="2643182"/>
              <a:ext cx="7358114" cy="114300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28662" y="3214686"/>
              <a:ext cx="7143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    각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문제에는 고유한 식별자가 부여된다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이를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PR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번호 혹은 버그번호라고 부른다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r>
                <a:rPr lang="en-US" altLang="ko-KR" sz="1300" dirty="0" smtClean="0">
                  <a:solidFill>
                    <a:schemeClr val="bg2"/>
                  </a:solidFill>
                </a:rPr>
                <a:t>    email,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변경 기록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상태 보고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첨부 문서 등에서 문제점을 지칭할 때 이 식별자가 사용된다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17" name="오각형 16"/>
            <p:cNvSpPr/>
            <p:nvPr/>
          </p:nvSpPr>
          <p:spPr>
            <a:xfrm>
              <a:off x="928662" y="2786058"/>
              <a:ext cx="2286016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3. </a:t>
              </a:r>
              <a:r>
                <a:rPr lang="ko-KR" altLang="en-US" dirty="0" err="1" smtClean="0"/>
                <a:t>식별자</a:t>
              </a:r>
              <a:r>
                <a:rPr lang="en-US" altLang="ko-KR" dirty="0" smtClean="0"/>
                <a:t>(identifier)</a:t>
              </a:r>
              <a:endParaRPr lang="ko-KR" altLang="en-US" dirty="0"/>
            </a:p>
          </p:txBody>
        </p:sp>
      </p:grpSp>
      <p:grpSp>
        <p:nvGrpSpPr>
          <p:cNvPr id="19" name="그룹 44"/>
          <p:cNvGrpSpPr/>
          <p:nvPr/>
        </p:nvGrpSpPr>
        <p:grpSpPr>
          <a:xfrm>
            <a:off x="785786" y="4143380"/>
            <a:ext cx="7358114" cy="928694"/>
            <a:chOff x="785786" y="2643182"/>
            <a:chExt cx="7358114" cy="928694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785786" y="2643182"/>
              <a:ext cx="7358114" cy="92869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28662" y="3214686"/>
              <a:ext cx="71438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    모든 사용자와 개발자는 문제점 보고에 주석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(comment)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를 붙일 수 있다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22" name="오각형 21"/>
            <p:cNvSpPr/>
            <p:nvPr/>
          </p:nvSpPr>
          <p:spPr>
            <a:xfrm>
              <a:off x="928662" y="2786058"/>
              <a:ext cx="2286016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4. </a:t>
              </a:r>
              <a:r>
                <a:rPr lang="ko-KR" altLang="en-US" dirty="0" smtClean="0"/>
                <a:t>주석</a:t>
              </a:r>
              <a:r>
                <a:rPr lang="en-US" altLang="ko-KR" dirty="0" smtClean="0"/>
                <a:t>(comment)</a:t>
              </a:r>
              <a:endParaRPr lang="ko-KR" altLang="en-US" dirty="0"/>
            </a:p>
          </p:txBody>
        </p:sp>
      </p:grpSp>
      <p:grpSp>
        <p:nvGrpSpPr>
          <p:cNvPr id="23" name="그룹 44"/>
          <p:cNvGrpSpPr/>
          <p:nvPr/>
        </p:nvGrpSpPr>
        <p:grpSpPr>
          <a:xfrm>
            <a:off x="785786" y="5143512"/>
            <a:ext cx="7358114" cy="1143008"/>
            <a:chOff x="785786" y="2643182"/>
            <a:chExt cx="7358114" cy="1143008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785786" y="2643182"/>
              <a:ext cx="7358114" cy="114300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28662" y="3214686"/>
              <a:ext cx="7143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    개발자와 사용자는 문제점 보고에 자신의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email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 주소를 첨부할 수 있다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  <a:p>
              <a:pPr marL="342900" indent="-342900"/>
              <a:r>
                <a:rPr lang="en-US" altLang="ko-KR" sz="1300" dirty="0" smtClean="0">
                  <a:solidFill>
                    <a:schemeClr val="bg2"/>
                  </a:solidFill>
                </a:rPr>
                <a:t>    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그러면 이후 문제점 보고가 변경될 때마다 자동적으로 통지를 받는다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26" name="오각형 25"/>
            <p:cNvSpPr/>
            <p:nvPr/>
          </p:nvSpPr>
          <p:spPr>
            <a:xfrm>
              <a:off x="928662" y="2786058"/>
              <a:ext cx="2286016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5. </a:t>
              </a:r>
              <a:r>
                <a:rPr lang="ko-KR" altLang="en-US" dirty="0" smtClean="0"/>
                <a:t>통지</a:t>
              </a:r>
              <a:r>
                <a:rPr lang="en-US" altLang="ko-KR" dirty="0" smtClean="0"/>
                <a:t>(notify)</a:t>
              </a:r>
              <a:endParaRPr lang="ko-KR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5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직사각형 60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처리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482782" y="3203850"/>
            <a:ext cx="8018277" cy="3082670"/>
            <a:chOff x="482782" y="2775222"/>
            <a:chExt cx="8018277" cy="3082670"/>
          </a:xfrm>
        </p:grpSpPr>
        <p:sp>
          <p:nvSpPr>
            <p:cNvPr id="64" name="AutoShape 1"/>
            <p:cNvSpPr>
              <a:spLocks noChangeArrowheads="1"/>
            </p:cNvSpPr>
            <p:nvPr/>
          </p:nvSpPr>
          <p:spPr bwMode="auto">
            <a:xfrm>
              <a:off x="482782" y="4263559"/>
              <a:ext cx="1143008" cy="585575"/>
            </a:xfrm>
            <a:custGeom>
              <a:avLst/>
              <a:gdLst/>
              <a:ahLst/>
              <a:cxnLst/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B317A0"/>
            </a:solidFill>
            <a:ln w="254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2775222"/>
              <a:ext cx="7929587" cy="30826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sp>
        <p:nvSpPr>
          <p:cNvPr id="62" name="TextBox 61"/>
          <p:cNvSpPr txBox="1"/>
          <p:nvPr/>
        </p:nvSpPr>
        <p:spPr>
          <a:xfrm>
            <a:off x="928662" y="2285992"/>
            <a:ext cx="71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300" dirty="0" smtClean="0">
                <a:solidFill>
                  <a:schemeClr val="bg2"/>
                </a:solidFill>
              </a:rPr>
              <a:t>    데이터베이스에 새로운 문제점이 입력된 상태</a:t>
            </a:r>
            <a:endParaRPr lang="en-US" altLang="ko-KR" sz="1300" dirty="0" smtClean="0">
              <a:solidFill>
                <a:schemeClr val="bg2"/>
              </a:solidFill>
            </a:endParaRPr>
          </a:p>
          <a:p>
            <a:pPr marL="342900" indent="-342900"/>
            <a:r>
              <a:rPr lang="en-US" altLang="ko-KR" sz="1300" dirty="0" smtClean="0">
                <a:solidFill>
                  <a:schemeClr val="bg2"/>
                </a:solidFill>
              </a:rPr>
              <a:t>    </a:t>
            </a:r>
            <a:r>
              <a:rPr lang="ko-KR" altLang="en-US" sz="1300" dirty="0" smtClean="0">
                <a:solidFill>
                  <a:schemeClr val="bg2"/>
                </a:solidFill>
              </a:rPr>
              <a:t>문제점 </a:t>
            </a:r>
            <a:r>
              <a:rPr lang="en-US" altLang="ko-KR" sz="1300" dirty="0" smtClean="0">
                <a:solidFill>
                  <a:schemeClr val="bg2"/>
                </a:solidFill>
              </a:rPr>
              <a:t>PR </a:t>
            </a:r>
            <a:r>
              <a:rPr lang="ko-KR" altLang="en-US" sz="1300" dirty="0" smtClean="0">
                <a:solidFill>
                  <a:schemeClr val="bg2"/>
                </a:solidFill>
              </a:rPr>
              <a:t>번호가 부여되며</a:t>
            </a:r>
            <a:r>
              <a:rPr lang="en-US" altLang="ko-KR" sz="1300" dirty="0" smtClean="0">
                <a:solidFill>
                  <a:schemeClr val="bg2"/>
                </a:solidFill>
              </a:rPr>
              <a:t>, </a:t>
            </a:r>
            <a:r>
              <a:rPr lang="ko-KR" altLang="en-US" sz="1300" dirty="0" err="1" smtClean="0">
                <a:solidFill>
                  <a:schemeClr val="bg2"/>
                </a:solidFill>
              </a:rPr>
              <a:t>심각도는</a:t>
            </a:r>
            <a:r>
              <a:rPr lang="ko-KR" altLang="en-US" sz="1300" dirty="0" smtClean="0">
                <a:solidFill>
                  <a:schemeClr val="bg2"/>
                </a:solidFill>
              </a:rPr>
              <a:t> 보통으로 설정된다</a:t>
            </a:r>
            <a:r>
              <a:rPr lang="en-US" altLang="ko-KR" sz="1300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63" name="오각형 62"/>
          <p:cNvSpPr/>
          <p:nvPr/>
        </p:nvSpPr>
        <p:spPr>
          <a:xfrm>
            <a:off x="928662" y="1857364"/>
            <a:ext cx="1928826" cy="3571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UNCONFIRMED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5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직사각형 60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처리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71472" y="3203850"/>
            <a:ext cx="7929587" cy="3082670"/>
            <a:chOff x="571472" y="3203850"/>
            <a:chExt cx="7929587" cy="3082670"/>
          </a:xfrm>
        </p:grpSpPr>
        <p:sp>
          <p:nvSpPr>
            <p:cNvPr id="64" name="AutoShape 1"/>
            <p:cNvSpPr>
              <a:spLocks noChangeArrowheads="1"/>
            </p:cNvSpPr>
            <p:nvPr/>
          </p:nvSpPr>
          <p:spPr bwMode="auto">
            <a:xfrm>
              <a:off x="1571604" y="4692187"/>
              <a:ext cx="1143008" cy="585575"/>
            </a:xfrm>
            <a:custGeom>
              <a:avLst/>
              <a:gdLst/>
              <a:ahLst/>
              <a:cxnLst/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B317A0"/>
            </a:solidFill>
            <a:ln w="254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3203850"/>
              <a:ext cx="7929587" cy="30826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sp>
        <p:nvSpPr>
          <p:cNvPr id="62" name="TextBox 61"/>
          <p:cNvSpPr txBox="1"/>
          <p:nvPr/>
        </p:nvSpPr>
        <p:spPr>
          <a:xfrm>
            <a:off x="928662" y="2285992"/>
            <a:ext cx="71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300" dirty="0" smtClean="0">
                <a:solidFill>
                  <a:schemeClr val="bg2"/>
                </a:solidFill>
              </a:rPr>
              <a:t>    문제점 보고가 유효함을 뜻한다</a:t>
            </a:r>
            <a:r>
              <a:rPr lang="en-US" altLang="ko-KR" sz="1300" dirty="0" smtClean="0">
                <a:solidFill>
                  <a:schemeClr val="bg2"/>
                </a:solidFill>
              </a:rPr>
              <a:t>.</a:t>
            </a:r>
          </a:p>
          <a:p>
            <a:pPr marL="342900" indent="-342900"/>
            <a:r>
              <a:rPr lang="en-US" altLang="ko-KR" sz="1300" dirty="0" smtClean="0">
                <a:solidFill>
                  <a:schemeClr val="bg2"/>
                </a:solidFill>
              </a:rPr>
              <a:t>    </a:t>
            </a:r>
            <a:r>
              <a:rPr lang="ko-KR" altLang="en-US" sz="1300" dirty="0" smtClean="0">
                <a:solidFill>
                  <a:schemeClr val="bg2"/>
                </a:solidFill>
              </a:rPr>
              <a:t>기존 문제점에서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중복되지 않으며</a:t>
            </a:r>
            <a:r>
              <a:rPr lang="en-US" altLang="ko-KR" sz="1300" dirty="0" smtClean="0">
                <a:solidFill>
                  <a:schemeClr val="bg2"/>
                </a:solidFill>
              </a:rPr>
              <a:t>, </a:t>
            </a:r>
            <a:r>
              <a:rPr lang="ko-KR" altLang="en-US" sz="1300" dirty="0" smtClean="0">
                <a:solidFill>
                  <a:schemeClr val="bg2"/>
                </a:solidFill>
              </a:rPr>
              <a:t>문제점 보고에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유관 사실</a:t>
            </a:r>
            <a:r>
              <a:rPr lang="ko-KR" altLang="en-US" sz="1300" dirty="0" smtClean="0">
                <a:solidFill>
                  <a:schemeClr val="bg2"/>
                </a:solidFill>
              </a:rPr>
              <a:t>들이 포함된 상태이다</a:t>
            </a:r>
            <a:r>
              <a:rPr lang="en-US" altLang="ko-KR" sz="1300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63" name="오각형 62"/>
          <p:cNvSpPr/>
          <p:nvPr/>
        </p:nvSpPr>
        <p:spPr>
          <a:xfrm>
            <a:off x="928662" y="1857364"/>
            <a:ext cx="1928826" cy="3571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NEW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5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직사각형 60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처리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71472" y="3203850"/>
            <a:ext cx="7929587" cy="3082670"/>
            <a:chOff x="571472" y="3203850"/>
            <a:chExt cx="7929587" cy="3082670"/>
          </a:xfrm>
        </p:grpSpPr>
        <p:sp>
          <p:nvSpPr>
            <p:cNvPr id="64" name="AutoShape 1"/>
            <p:cNvSpPr>
              <a:spLocks noChangeArrowheads="1"/>
            </p:cNvSpPr>
            <p:nvPr/>
          </p:nvSpPr>
          <p:spPr bwMode="auto">
            <a:xfrm>
              <a:off x="2688734" y="4692187"/>
              <a:ext cx="1143008" cy="585575"/>
            </a:xfrm>
            <a:custGeom>
              <a:avLst/>
              <a:gdLst/>
              <a:ahLst/>
              <a:cxnLst/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B317A0"/>
            </a:solidFill>
            <a:ln w="254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3203850"/>
              <a:ext cx="7929587" cy="30826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sp>
        <p:nvSpPr>
          <p:cNvPr id="62" name="TextBox 61"/>
          <p:cNvSpPr txBox="1"/>
          <p:nvPr/>
        </p:nvSpPr>
        <p:spPr>
          <a:xfrm>
            <a:off x="928662" y="2285992"/>
            <a:ext cx="714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400" b="1" dirty="0" smtClean="0">
                <a:solidFill>
                  <a:srgbClr val="92D050"/>
                </a:solidFill>
              </a:rPr>
              <a:t>    특정 개발자</a:t>
            </a:r>
            <a:r>
              <a:rPr lang="ko-KR" altLang="en-US" sz="1300" dirty="0" smtClean="0">
                <a:solidFill>
                  <a:schemeClr val="bg2"/>
                </a:solidFill>
              </a:rPr>
              <a:t>에게 </a:t>
            </a:r>
            <a:r>
              <a:rPr lang="ko-KR" altLang="en-US" sz="1400" dirty="0" smtClean="0">
                <a:solidFill>
                  <a:schemeClr val="bg2"/>
                </a:solidFill>
              </a:rPr>
              <a:t>문제점이 </a:t>
            </a:r>
            <a:r>
              <a:rPr lang="ko-KR" altLang="en-US" sz="1400" b="1" dirty="0" smtClean="0">
                <a:solidFill>
                  <a:srgbClr val="92D050"/>
                </a:solidFill>
              </a:rPr>
              <a:t>배정</a:t>
            </a:r>
            <a:r>
              <a:rPr lang="ko-KR" altLang="en-US" sz="1300" dirty="0" smtClean="0">
                <a:solidFill>
                  <a:schemeClr val="bg2"/>
                </a:solidFill>
              </a:rPr>
              <a:t>된 상태</a:t>
            </a:r>
            <a:endParaRPr lang="en-US" altLang="ko-KR" sz="1300" dirty="0" smtClean="0">
              <a:solidFill>
                <a:schemeClr val="bg2"/>
              </a:solidFill>
            </a:endParaRPr>
          </a:p>
        </p:txBody>
      </p:sp>
      <p:sp>
        <p:nvSpPr>
          <p:cNvPr id="63" name="오각형 62"/>
          <p:cNvSpPr/>
          <p:nvPr/>
        </p:nvSpPr>
        <p:spPr>
          <a:xfrm>
            <a:off x="928662" y="1857364"/>
            <a:ext cx="1928826" cy="3571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ASSIGNED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5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직사각형 60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처리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71472" y="3418164"/>
            <a:ext cx="7929587" cy="3082670"/>
            <a:chOff x="571472" y="3203850"/>
            <a:chExt cx="7929587" cy="3082670"/>
          </a:xfrm>
        </p:grpSpPr>
        <p:sp>
          <p:nvSpPr>
            <p:cNvPr id="64" name="AutoShape 1"/>
            <p:cNvSpPr>
              <a:spLocks noChangeArrowheads="1"/>
            </p:cNvSpPr>
            <p:nvPr/>
          </p:nvSpPr>
          <p:spPr bwMode="auto">
            <a:xfrm>
              <a:off x="5123822" y="4692187"/>
              <a:ext cx="1143008" cy="585575"/>
            </a:xfrm>
            <a:custGeom>
              <a:avLst/>
              <a:gdLst/>
              <a:ahLst/>
              <a:cxnLst/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B317A0"/>
            </a:solidFill>
            <a:ln w="254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3203850"/>
              <a:ext cx="7929587" cy="30826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sp>
        <p:nvSpPr>
          <p:cNvPr id="62" name="TextBox 61"/>
          <p:cNvSpPr txBox="1"/>
          <p:nvPr/>
        </p:nvSpPr>
        <p:spPr>
          <a:xfrm>
            <a:off x="928662" y="2285992"/>
            <a:ext cx="71438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altLang="ko-KR" sz="13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FIXED</a:t>
            </a:r>
            <a:r>
              <a:rPr lang="en-US" altLang="ko-KR" sz="1300" dirty="0" smtClean="0">
                <a:solidFill>
                  <a:schemeClr val="bg1"/>
                </a:solidFill>
              </a:rPr>
              <a:t>             : </a:t>
            </a:r>
            <a:r>
              <a:rPr lang="ko-KR" altLang="en-US" sz="1300" dirty="0" smtClean="0">
                <a:solidFill>
                  <a:schemeClr val="bg1"/>
                </a:solidFill>
              </a:rPr>
              <a:t>문제점이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교정</a:t>
            </a:r>
            <a:r>
              <a:rPr lang="ko-KR" altLang="en-US" sz="1300" dirty="0" smtClean="0">
                <a:solidFill>
                  <a:schemeClr val="bg1"/>
                </a:solidFill>
              </a:rPr>
              <a:t>되었다</a:t>
            </a:r>
            <a:r>
              <a:rPr lang="en-US" altLang="ko-KR" sz="13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Tx/>
              <a:buChar char="-"/>
            </a:pPr>
            <a:r>
              <a:rPr lang="en-US" altLang="ko-KR" sz="13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INVALID</a:t>
            </a:r>
            <a:r>
              <a:rPr lang="en-US" altLang="ko-KR" sz="1300" dirty="0" smtClean="0">
                <a:solidFill>
                  <a:schemeClr val="bg1"/>
                </a:solidFill>
              </a:rPr>
              <a:t>          : </a:t>
            </a:r>
            <a:r>
              <a:rPr lang="ko-KR" altLang="en-US" sz="1300" dirty="0" smtClean="0">
                <a:solidFill>
                  <a:schemeClr val="bg1"/>
                </a:solidFill>
              </a:rPr>
              <a:t>문제점이 실패 문제가 아니거나</a:t>
            </a:r>
            <a:r>
              <a:rPr lang="en-US" altLang="ko-KR" sz="1300" dirty="0" smtClean="0">
                <a:solidFill>
                  <a:schemeClr val="bg1"/>
                </a:solidFill>
              </a:rPr>
              <a:t>, </a:t>
            </a:r>
            <a:r>
              <a:rPr lang="ko-KR" altLang="en-US" sz="1300" dirty="0" smtClean="0">
                <a:solidFill>
                  <a:schemeClr val="bg1"/>
                </a:solidFill>
              </a:rPr>
              <a:t>유관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사실이 빠져 있는</a:t>
            </a:r>
            <a:r>
              <a:rPr lang="ko-KR" altLang="en-US" sz="1300" dirty="0" smtClean="0">
                <a:solidFill>
                  <a:schemeClr val="bg1"/>
                </a:solidFill>
              </a:rPr>
              <a:t> 문제점 보고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altLang="ko-KR" sz="13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DUPLICATE</a:t>
            </a:r>
            <a:r>
              <a:rPr lang="en-US" altLang="ko-KR" sz="1300" dirty="0" smtClean="0">
                <a:solidFill>
                  <a:schemeClr val="bg1"/>
                </a:solidFill>
              </a:rPr>
              <a:t>      : </a:t>
            </a:r>
            <a:r>
              <a:rPr lang="ko-KR" altLang="en-US" sz="1300" dirty="0" smtClean="0">
                <a:solidFill>
                  <a:schemeClr val="bg1"/>
                </a:solidFill>
              </a:rPr>
              <a:t>기존 문제점과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중복</a:t>
            </a:r>
            <a:endParaRPr lang="en-US" altLang="ko-KR" sz="1300" b="1" dirty="0" smtClean="0">
              <a:solidFill>
                <a:srgbClr val="92D050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altLang="ko-KR" sz="13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WONTFIX</a:t>
            </a:r>
            <a:r>
              <a:rPr lang="en-US" altLang="ko-KR" sz="1300" dirty="0" smtClean="0">
                <a:solidFill>
                  <a:schemeClr val="bg1"/>
                </a:solidFill>
              </a:rPr>
              <a:t>        : </a:t>
            </a:r>
            <a:r>
              <a:rPr lang="ko-KR" altLang="en-US" sz="1300" dirty="0" smtClean="0">
                <a:solidFill>
                  <a:schemeClr val="bg1"/>
                </a:solidFill>
              </a:rPr>
              <a:t>문제점의 성질이 교정할 수 없거나</a:t>
            </a:r>
            <a:r>
              <a:rPr lang="en-US" altLang="ko-KR" sz="1300" dirty="0" smtClean="0">
                <a:solidFill>
                  <a:schemeClr val="bg1"/>
                </a:solidFill>
              </a:rPr>
              <a:t>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교정하지 말아야 할</a:t>
            </a:r>
            <a:r>
              <a:rPr lang="ko-KR" altLang="en-US" sz="1300" dirty="0" smtClean="0">
                <a:solidFill>
                  <a:schemeClr val="bg1"/>
                </a:solidFill>
              </a:rPr>
              <a:t> 것</a:t>
            </a:r>
            <a:r>
              <a:rPr lang="en-US" altLang="ko-KR" sz="13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Tx/>
              <a:buChar char="-"/>
            </a:pPr>
            <a:r>
              <a:rPr lang="en-US" altLang="ko-KR" sz="13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WORKSFORME</a:t>
            </a:r>
            <a:r>
              <a:rPr lang="en-US" altLang="ko-KR" sz="1300" dirty="0" smtClean="0">
                <a:solidFill>
                  <a:schemeClr val="bg1"/>
                </a:solidFill>
              </a:rPr>
              <a:t> :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재현할 수 없는</a:t>
            </a:r>
            <a:r>
              <a:rPr lang="ko-KR" altLang="en-US" sz="1300" dirty="0" smtClean="0">
                <a:solidFill>
                  <a:schemeClr val="bg1"/>
                </a:solidFill>
              </a:rPr>
              <a:t> 문제점</a:t>
            </a:r>
            <a:r>
              <a:rPr lang="en-US" altLang="ko-KR" sz="1300" dirty="0" smtClean="0">
                <a:solidFill>
                  <a:schemeClr val="bg1"/>
                </a:solidFill>
              </a:rPr>
              <a:t>. </a:t>
            </a:r>
            <a:r>
              <a:rPr lang="ko-KR" altLang="en-US" sz="1300" dirty="0" smtClean="0">
                <a:solidFill>
                  <a:schemeClr val="bg1"/>
                </a:solidFill>
              </a:rPr>
              <a:t>추후 정보 수집 후 다시 열기 가능</a:t>
            </a:r>
            <a:endParaRPr lang="en-US" altLang="ko-KR" sz="1300" dirty="0" smtClean="0">
              <a:solidFill>
                <a:schemeClr val="bg1"/>
              </a:solidFill>
            </a:endParaRPr>
          </a:p>
        </p:txBody>
      </p:sp>
      <p:sp>
        <p:nvSpPr>
          <p:cNvPr id="63" name="오각형 62"/>
          <p:cNvSpPr/>
          <p:nvPr/>
        </p:nvSpPr>
        <p:spPr>
          <a:xfrm>
            <a:off x="928662" y="1785926"/>
            <a:ext cx="1928826" cy="3571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RESOLUTION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5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직사각형 60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처리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71472" y="3203850"/>
            <a:ext cx="7929587" cy="3082670"/>
            <a:chOff x="571472" y="3203850"/>
            <a:chExt cx="7929587" cy="3082670"/>
          </a:xfrm>
        </p:grpSpPr>
        <p:sp>
          <p:nvSpPr>
            <p:cNvPr id="64" name="AutoShape 1"/>
            <p:cNvSpPr>
              <a:spLocks noChangeArrowheads="1"/>
            </p:cNvSpPr>
            <p:nvPr/>
          </p:nvSpPr>
          <p:spPr bwMode="auto">
            <a:xfrm>
              <a:off x="6286512" y="4692187"/>
              <a:ext cx="1143008" cy="585575"/>
            </a:xfrm>
            <a:custGeom>
              <a:avLst/>
              <a:gdLst/>
              <a:ahLst/>
              <a:cxnLst/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B317A0"/>
            </a:solidFill>
            <a:ln w="254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3203850"/>
              <a:ext cx="7929587" cy="30826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sp>
        <p:nvSpPr>
          <p:cNvPr id="62" name="TextBox 61"/>
          <p:cNvSpPr txBox="1"/>
          <p:nvPr/>
        </p:nvSpPr>
        <p:spPr>
          <a:xfrm>
            <a:off x="928662" y="2285992"/>
            <a:ext cx="714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400" dirty="0" smtClean="0">
                <a:solidFill>
                  <a:schemeClr val="bg2"/>
                </a:solidFill>
              </a:rPr>
              <a:t>    문제점이 </a:t>
            </a:r>
            <a:r>
              <a:rPr lang="ko-KR" altLang="en-US" sz="1400" b="1" dirty="0" smtClean="0">
                <a:solidFill>
                  <a:srgbClr val="92D050"/>
                </a:solidFill>
              </a:rPr>
              <a:t>교정</a:t>
            </a:r>
            <a:r>
              <a:rPr lang="ko-KR" altLang="en-US" sz="1300" dirty="0" smtClean="0">
                <a:solidFill>
                  <a:schemeClr val="bg2"/>
                </a:solidFill>
              </a:rPr>
              <a:t>된 상태</a:t>
            </a:r>
            <a:r>
              <a:rPr lang="en-US" altLang="ko-KR" sz="1300" dirty="0" smtClean="0">
                <a:solidFill>
                  <a:schemeClr val="bg2"/>
                </a:solidFill>
              </a:rPr>
              <a:t>. </a:t>
            </a:r>
            <a:r>
              <a:rPr lang="ko-KR" altLang="en-US" sz="1300" dirty="0" smtClean="0">
                <a:solidFill>
                  <a:schemeClr val="bg2"/>
                </a:solidFill>
              </a:rPr>
              <a:t>교정이 성공적으로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검증</a:t>
            </a:r>
            <a:r>
              <a:rPr lang="ko-KR" altLang="en-US" sz="1300" dirty="0" smtClean="0">
                <a:solidFill>
                  <a:schemeClr val="bg2"/>
                </a:solidFill>
              </a:rPr>
              <a:t>된 상태</a:t>
            </a:r>
            <a:endParaRPr lang="en-US" altLang="ko-KR" sz="1300" dirty="0" smtClean="0">
              <a:solidFill>
                <a:schemeClr val="bg2"/>
              </a:solidFill>
            </a:endParaRPr>
          </a:p>
        </p:txBody>
      </p:sp>
      <p:sp>
        <p:nvSpPr>
          <p:cNvPr id="63" name="오각형 62"/>
          <p:cNvSpPr/>
          <p:nvPr/>
        </p:nvSpPr>
        <p:spPr>
          <a:xfrm>
            <a:off x="928662" y="1857364"/>
            <a:ext cx="1928826" cy="3571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VERIFIED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5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직사각형 60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처리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71472" y="3203850"/>
            <a:ext cx="8009682" cy="3082670"/>
            <a:chOff x="571472" y="3203850"/>
            <a:chExt cx="8009682" cy="3082670"/>
          </a:xfrm>
        </p:grpSpPr>
        <p:sp>
          <p:nvSpPr>
            <p:cNvPr id="64" name="AutoShape 1"/>
            <p:cNvSpPr>
              <a:spLocks noChangeArrowheads="1"/>
            </p:cNvSpPr>
            <p:nvPr/>
          </p:nvSpPr>
          <p:spPr bwMode="auto">
            <a:xfrm>
              <a:off x="7438146" y="4692187"/>
              <a:ext cx="1143008" cy="585575"/>
            </a:xfrm>
            <a:custGeom>
              <a:avLst/>
              <a:gdLst/>
              <a:ahLst/>
              <a:cxnLst/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B317A0"/>
            </a:solidFill>
            <a:ln w="254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3203850"/>
              <a:ext cx="7929587" cy="30826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sp>
        <p:nvSpPr>
          <p:cNvPr id="62" name="TextBox 61"/>
          <p:cNvSpPr txBox="1"/>
          <p:nvPr/>
        </p:nvSpPr>
        <p:spPr>
          <a:xfrm>
            <a:off x="928662" y="2285992"/>
            <a:ext cx="714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400" dirty="0" smtClean="0">
                <a:solidFill>
                  <a:schemeClr val="bg2"/>
                </a:solidFill>
              </a:rPr>
              <a:t>    </a:t>
            </a:r>
            <a:r>
              <a:rPr lang="ko-KR" altLang="en-US" sz="1300" dirty="0" smtClean="0">
                <a:solidFill>
                  <a:schemeClr val="bg2"/>
                </a:solidFill>
              </a:rPr>
              <a:t>제품의 새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릴리스</a:t>
            </a:r>
            <a:r>
              <a:rPr lang="en-US" altLang="ko-KR" sz="1300" b="1" dirty="0" smtClean="0">
                <a:solidFill>
                  <a:srgbClr val="92D050"/>
                </a:solidFill>
              </a:rPr>
              <a:t>(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패치</a:t>
            </a:r>
            <a:r>
              <a:rPr lang="en-US" altLang="ko-KR" sz="1300" b="1" dirty="0" smtClean="0">
                <a:solidFill>
                  <a:srgbClr val="92D050"/>
                </a:solidFill>
              </a:rPr>
              <a:t>)</a:t>
            </a:r>
            <a:r>
              <a:rPr lang="ko-KR" altLang="en-US" sz="1300" dirty="0" smtClean="0">
                <a:solidFill>
                  <a:schemeClr val="bg2"/>
                </a:solidFill>
              </a:rPr>
              <a:t>가 만들어진 상태</a:t>
            </a:r>
            <a:r>
              <a:rPr lang="en-US" altLang="ko-KR" sz="1300" dirty="0" smtClean="0">
                <a:solidFill>
                  <a:schemeClr val="bg2"/>
                </a:solidFill>
              </a:rPr>
              <a:t>. </a:t>
            </a:r>
            <a:r>
              <a:rPr lang="ko-KR" altLang="en-US" sz="1300" b="1" dirty="0" smtClean="0">
                <a:solidFill>
                  <a:srgbClr val="92D050"/>
                </a:solidFill>
              </a:rPr>
              <a:t>문제점이 없는</a:t>
            </a:r>
            <a:r>
              <a:rPr lang="ko-KR" altLang="en-US" sz="1300" dirty="0" smtClean="0">
                <a:solidFill>
                  <a:schemeClr val="bg2"/>
                </a:solidFill>
              </a:rPr>
              <a:t> 상태</a:t>
            </a:r>
            <a:r>
              <a:rPr lang="en-US" altLang="ko-KR" sz="1300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63" name="오각형 62"/>
          <p:cNvSpPr/>
          <p:nvPr/>
        </p:nvSpPr>
        <p:spPr>
          <a:xfrm>
            <a:off x="928662" y="1857364"/>
            <a:ext cx="1928826" cy="3571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CLOSED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5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직사각형 60"/>
          <p:cNvSpPr/>
          <p:nvPr/>
        </p:nvSpPr>
        <p:spPr>
          <a:xfrm>
            <a:off x="571472" y="1177742"/>
            <a:ext cx="242889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처리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71472" y="3203850"/>
            <a:ext cx="7929587" cy="3082670"/>
            <a:chOff x="571472" y="3203850"/>
            <a:chExt cx="7929587" cy="3082670"/>
          </a:xfrm>
        </p:grpSpPr>
        <p:sp>
          <p:nvSpPr>
            <p:cNvPr id="64" name="AutoShape 1"/>
            <p:cNvSpPr>
              <a:spLocks noChangeArrowheads="1"/>
            </p:cNvSpPr>
            <p:nvPr/>
          </p:nvSpPr>
          <p:spPr bwMode="auto">
            <a:xfrm>
              <a:off x="2625922" y="5503883"/>
              <a:ext cx="1143008" cy="585575"/>
            </a:xfrm>
            <a:custGeom>
              <a:avLst/>
              <a:gdLst/>
              <a:ahLst/>
              <a:cxnLst/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B317A0"/>
            </a:solidFill>
            <a:ln w="254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3203850"/>
              <a:ext cx="7929587" cy="30826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sp>
        <p:nvSpPr>
          <p:cNvPr id="62" name="TextBox 61"/>
          <p:cNvSpPr txBox="1"/>
          <p:nvPr/>
        </p:nvSpPr>
        <p:spPr>
          <a:xfrm>
            <a:off x="928662" y="2285992"/>
            <a:ext cx="714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400" dirty="0" smtClean="0">
                <a:solidFill>
                  <a:schemeClr val="bg2"/>
                </a:solidFill>
              </a:rPr>
              <a:t>    같은 문제점이 </a:t>
            </a:r>
            <a:r>
              <a:rPr lang="ko-KR" altLang="en-US" sz="1400" b="1" dirty="0" smtClean="0">
                <a:solidFill>
                  <a:srgbClr val="92D050"/>
                </a:solidFill>
              </a:rPr>
              <a:t>다시 발생</a:t>
            </a:r>
            <a:r>
              <a:rPr lang="ko-KR" altLang="en-US" sz="1400" dirty="0" smtClean="0">
                <a:solidFill>
                  <a:schemeClr val="bg2"/>
                </a:solidFill>
              </a:rPr>
              <a:t>한 상태</a:t>
            </a:r>
            <a:r>
              <a:rPr lang="en-US" altLang="ko-KR" sz="1400" dirty="0" smtClean="0">
                <a:solidFill>
                  <a:schemeClr val="bg2"/>
                </a:solidFill>
              </a:rPr>
              <a:t>.</a:t>
            </a:r>
            <a:endParaRPr lang="en-US" altLang="ko-KR" sz="1300" dirty="0" smtClean="0">
              <a:solidFill>
                <a:schemeClr val="bg2"/>
              </a:solidFill>
            </a:endParaRPr>
          </a:p>
        </p:txBody>
      </p:sp>
      <p:sp>
        <p:nvSpPr>
          <p:cNvPr id="63" name="오각형 62"/>
          <p:cNvSpPr/>
          <p:nvPr/>
        </p:nvSpPr>
        <p:spPr>
          <a:xfrm>
            <a:off x="928662" y="1857364"/>
            <a:ext cx="1928826" cy="3571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REOPENED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35719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 추적의 관리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785786" y="1785926"/>
            <a:ext cx="7358114" cy="928694"/>
            <a:chOff x="785786" y="1785926"/>
            <a:chExt cx="7358114" cy="1055334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785786" y="1785926"/>
              <a:ext cx="7358114" cy="105533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14414" y="2354183"/>
              <a:ext cx="6786610" cy="332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모든 시스템은 관리를 하지 않으면 무용지물이다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41" name="오각형 40"/>
            <p:cNvSpPr/>
            <p:nvPr/>
          </p:nvSpPr>
          <p:spPr>
            <a:xfrm>
              <a:off x="928662" y="1928802"/>
              <a:ext cx="3214710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/>
                <a:t>문제점 추적 시스템 관리</a:t>
              </a:r>
              <a:endParaRPr lang="ko-KR" altLang="en-US" dirty="0"/>
            </a:p>
          </p:txBody>
        </p:sp>
      </p:grpSp>
      <p:grpSp>
        <p:nvGrpSpPr>
          <p:cNvPr id="3" name="그룹 44"/>
          <p:cNvGrpSpPr/>
          <p:nvPr/>
        </p:nvGrpSpPr>
        <p:grpSpPr>
          <a:xfrm>
            <a:off x="785786" y="2786058"/>
            <a:ext cx="7358114" cy="3571900"/>
            <a:chOff x="785786" y="2643182"/>
            <a:chExt cx="7358114" cy="3571900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85786" y="2643182"/>
              <a:ext cx="7358114" cy="35719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28662" y="2714620"/>
              <a:ext cx="7143800" cy="349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누가 문제점 보고를 정리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, </a:t>
              </a: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보관하는가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?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 추적 시스템을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사용하는 모든 사람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(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고객지원부서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개발자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기타 사용자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)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누가 문제점 보고들을 분류하는가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?</a:t>
              </a:r>
              <a:b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문제점을 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UNCONFIRMED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에서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다른 상태로 등록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하는 작업자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누가 우선순위를 설정하는가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?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관리자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가 문제점의 영향력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(impact)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을 산정하여 정한다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누가 문제점을 처리하는가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?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문제점을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개발자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에게 배정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(assign)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누가 문제점을 종료하는가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?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교정을 검증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하는 품질 보증 단위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개별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테스터</a:t>
              </a:r>
              <a:endParaRPr lang="en-US" altLang="ko-KR" sz="1300" b="1" dirty="0" smtClean="0">
                <a:solidFill>
                  <a:srgbClr val="92D050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endParaRPr lang="en-US" altLang="ko-KR" sz="1300" b="1" dirty="0" smtClean="0">
                <a:solidFill>
                  <a:srgbClr val="92D050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문제점 수명 주기는 어떠한가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?</a:t>
              </a:r>
              <a:b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1"/>
                  </a:solidFill>
                  <a:sym typeface="Wingdings" pitchFamily="2" charset="2"/>
                </a:rPr>
                <a:t> </a:t>
              </a:r>
              <a:r>
                <a:rPr lang="en-US" altLang="ko-KR" sz="1300" dirty="0" err="1" smtClean="0">
                  <a:solidFill>
                    <a:schemeClr val="bg1"/>
                  </a:solidFill>
                  <a:sym typeface="Wingdings" pitchFamily="2" charset="2"/>
                </a:rPr>
                <a:t>BugZilla</a:t>
              </a:r>
              <a:r>
                <a:rPr lang="en-US" altLang="ko-KR" sz="1300" dirty="0" smtClean="0">
                  <a:solidFill>
                    <a:schemeClr val="bg1"/>
                  </a:solidFill>
                  <a:sym typeface="Wingdings" pitchFamily="2" charset="2"/>
                </a:rPr>
                <a:t> </a:t>
              </a:r>
              <a:r>
                <a:rPr lang="ko-KR" altLang="en-US" sz="1300" dirty="0" smtClean="0">
                  <a:solidFill>
                    <a:schemeClr val="bg1"/>
                  </a:solidFill>
                  <a:sym typeface="Wingdings" pitchFamily="2" charset="2"/>
                </a:rPr>
                <a:t>모형이 흔히 쓰이지만</a:t>
              </a:r>
              <a:r>
                <a:rPr lang="en-US" altLang="ko-KR" sz="1300" dirty="0" smtClean="0">
                  <a:solidFill>
                    <a:schemeClr val="bg1"/>
                  </a:solidFill>
                  <a:sym typeface="Wingdings" pitchFamily="2" charset="2"/>
                </a:rPr>
                <a:t>,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각 팀의 고유한 요구에 따라 다르다</a:t>
              </a:r>
              <a:r>
                <a:rPr lang="en-US" altLang="ko-KR" sz="1300" dirty="0" smtClean="0">
                  <a:solidFill>
                    <a:schemeClr val="bg1"/>
                  </a:solidFill>
                  <a:sym typeface="Wingdings" pitchFamily="2" charset="2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457203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요구사항으로서의 문제점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785786" y="1785926"/>
            <a:ext cx="7358114" cy="928694"/>
            <a:chOff x="785786" y="1785926"/>
            <a:chExt cx="7358114" cy="1055334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785786" y="1785926"/>
              <a:ext cx="7358114" cy="105533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14414" y="2354183"/>
              <a:ext cx="6786610" cy="332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개발자는 </a:t>
              </a:r>
              <a:r>
                <a:rPr lang="ko-KR" altLang="en-US" sz="1300" b="1" dirty="0" smtClean="0">
                  <a:solidFill>
                    <a:srgbClr val="92D050"/>
                  </a:solidFill>
                </a:rPr>
                <a:t>요구사항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을 문제 추적 시스템에 입력하고 개발하자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41" name="오각형 40"/>
            <p:cNvSpPr/>
            <p:nvPr/>
          </p:nvSpPr>
          <p:spPr>
            <a:xfrm>
              <a:off x="928662" y="1928802"/>
              <a:ext cx="5786478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/>
                <a:t>문제점 추적 시스템으로 개발 요구사항도 관리한다</a:t>
              </a:r>
              <a:r>
                <a:rPr lang="en-US" altLang="ko-KR" dirty="0" smtClean="0"/>
                <a:t>.</a:t>
              </a:r>
              <a:endParaRPr lang="ko-KR" altLang="en-US" dirty="0"/>
            </a:p>
          </p:txBody>
        </p:sp>
      </p:grpSp>
      <p:grpSp>
        <p:nvGrpSpPr>
          <p:cNvPr id="3" name="그룹 44"/>
          <p:cNvGrpSpPr/>
          <p:nvPr/>
        </p:nvGrpSpPr>
        <p:grpSpPr>
          <a:xfrm>
            <a:off x="785786" y="3071810"/>
            <a:ext cx="7358114" cy="2714644"/>
            <a:chOff x="785786" y="2643182"/>
            <a:chExt cx="7358114" cy="2714644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85786" y="2643182"/>
              <a:ext cx="7358114" cy="2714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28662" y="2714620"/>
              <a:ext cx="7143800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아직 만족되지 않은 요구사항을 문제점으로 본다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.</a:t>
              </a: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중심적인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요구사항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은 </a:t>
              </a:r>
              <a:r>
                <a:rPr lang="en-US" altLang="ko-KR" sz="1300" b="1" dirty="0" smtClean="0">
                  <a:solidFill>
                    <a:srgbClr val="92D050"/>
                  </a:solidFill>
                  <a:sym typeface="Wingdings" pitchFamily="2" charset="2"/>
                </a:rPr>
                <a:t>“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주요 문제점</a:t>
              </a:r>
              <a:r>
                <a:rPr lang="en-US" altLang="ko-KR" sz="1300" b="1" dirty="0" smtClean="0">
                  <a:solidFill>
                    <a:srgbClr val="92D050"/>
                  </a:solidFill>
                  <a:sym typeface="Wingdings" pitchFamily="2" charset="2"/>
                </a:rPr>
                <a:t>”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   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사소하거나 선택 가능한 요구사항은 </a:t>
              </a:r>
              <a:r>
                <a:rPr lang="en-US" altLang="ko-KR" sz="1300" b="1" dirty="0" smtClean="0">
                  <a:solidFill>
                    <a:srgbClr val="92D050"/>
                  </a:solidFill>
                  <a:sym typeface="Wingdings" pitchFamily="2" charset="2"/>
                </a:rPr>
                <a:t>“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개선 요청 문제점</a:t>
              </a:r>
              <a:r>
                <a:rPr lang="en-US" altLang="ko-KR" sz="1300" b="1" dirty="0" smtClean="0">
                  <a:solidFill>
                    <a:srgbClr val="92D050"/>
                  </a:solidFill>
                  <a:sym typeface="Wingdings" pitchFamily="2" charset="2"/>
                </a:rPr>
                <a:t>”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으로 표시한다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문제점 계통구조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(hierarchy)</a:t>
              </a: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 형태로 조직화 한다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.</a:t>
              </a:r>
              <a:b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요구 사항은 더 작은 하위 요구사항으로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분할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  <a:b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   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즉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 작은 문제점 단위로 나누고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작은 문제점들이 해결되면 하나의 문제점이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  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 해결되는 방법을 적용한다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/>
              <a:endParaRPr lang="en-US" altLang="ko-KR" sz="1300" dirty="0" smtClean="0">
                <a:solidFill>
                  <a:schemeClr val="bg2"/>
                </a:solidFill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좋은 문제추적 시스템은 통계 자료 형태로 요약할 수 있다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.</a:t>
              </a:r>
              <a:b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b="1" dirty="0" smtClean="0">
                  <a:solidFill>
                    <a:schemeClr val="accent6">
                      <a:lumMod val="75000"/>
                    </a:schemeClr>
                  </a:solidFill>
                  <a:sym typeface="Wingdings" pitchFamily="2" charset="2"/>
                </a:rPr>
                <a:t>관리자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가 문제점 추적 시스템을 통해서 개발 공정의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미해결 문제들을 점검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개발자들에게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적절한 우선순위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를 부여</a:t>
              </a:r>
              <a:endParaRPr lang="en-US" altLang="ko-KR" sz="1300" dirty="0" smtClean="0">
                <a:solidFill>
                  <a:schemeClr val="bg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457203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문제점과 테스트의 연계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785786" y="1785926"/>
            <a:ext cx="7358114" cy="928694"/>
            <a:chOff x="785786" y="1785926"/>
            <a:chExt cx="7358114" cy="1055334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785786" y="1785926"/>
              <a:ext cx="7358114" cy="105533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14414" y="2354183"/>
              <a:ext cx="6786610" cy="332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ko-KR" altLang="en-US" sz="1300" dirty="0" smtClean="0">
                  <a:solidFill>
                    <a:schemeClr val="bg2"/>
                  </a:solidFill>
                </a:rPr>
                <a:t>문제점을 드러내주는 테스트 케이스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(test case, </a:t>
              </a:r>
              <a:r>
                <a:rPr lang="ko-KR" altLang="en-US" sz="1300" dirty="0" err="1" smtClean="0">
                  <a:solidFill>
                    <a:schemeClr val="bg2"/>
                  </a:solidFill>
                </a:rPr>
                <a:t>검례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)</a:t>
              </a:r>
              <a:r>
                <a:rPr lang="ko-KR" altLang="en-US" sz="1300" dirty="0" smtClean="0">
                  <a:solidFill>
                    <a:schemeClr val="bg2"/>
                  </a:solidFill>
                </a:rPr>
                <a:t>를 작성한다</a:t>
              </a:r>
              <a:r>
                <a:rPr lang="en-US" altLang="ko-KR" sz="1300" dirty="0" smtClean="0">
                  <a:solidFill>
                    <a:schemeClr val="bg2"/>
                  </a:solidFill>
                </a:rPr>
                <a:t>.</a:t>
              </a:r>
            </a:p>
          </p:txBody>
        </p:sp>
        <p:sp>
          <p:nvSpPr>
            <p:cNvPr id="41" name="오각형 40"/>
            <p:cNvSpPr/>
            <p:nvPr/>
          </p:nvSpPr>
          <p:spPr>
            <a:xfrm>
              <a:off x="928662" y="1928802"/>
              <a:ext cx="5786478" cy="357190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/>
                <a:t>테스트 결과를 문제점 보고들과 분리한다</a:t>
              </a:r>
              <a:r>
                <a:rPr lang="en-US" altLang="ko-KR" dirty="0" smtClean="0"/>
                <a:t>.</a:t>
              </a:r>
              <a:endParaRPr lang="ko-KR" altLang="en-US" dirty="0"/>
            </a:p>
          </p:txBody>
        </p:sp>
      </p:grpSp>
      <p:grpSp>
        <p:nvGrpSpPr>
          <p:cNvPr id="3" name="그룹 44"/>
          <p:cNvGrpSpPr/>
          <p:nvPr/>
        </p:nvGrpSpPr>
        <p:grpSpPr>
          <a:xfrm>
            <a:off x="785786" y="3071810"/>
            <a:ext cx="7358114" cy="1764209"/>
            <a:chOff x="785786" y="2643182"/>
            <a:chExt cx="7358114" cy="1764209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85786" y="2643182"/>
              <a:ext cx="7358114" cy="171451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28662" y="2714620"/>
              <a:ext cx="7143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테스트 결과는 자주 생성된다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  <a:t>.</a:t>
              </a:r>
              <a:b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실제 문제점들이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테스트 결과에 가려지게 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/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	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테스트 결과를 문제점 데이터베이스에 저장하면 데이터베이스가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금방 차버릴 것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이다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자동화된 테스트를 사용한다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.</a:t>
              </a:r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/>
              </a:r>
              <a:br>
                <a:rPr lang="en-US" altLang="ko-KR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테스트 결과를 알고 싶을 때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버튼을 눌러서 테스트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 가능하다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  <a:b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</a:b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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테스트 결과를 </a:t>
              </a:r>
              <a:r>
                <a:rPr lang="ko-KR" altLang="en-US" sz="1300" b="1" dirty="0" smtClean="0">
                  <a:solidFill>
                    <a:srgbClr val="92D050"/>
                  </a:solidFill>
                  <a:sym typeface="Wingdings" pitchFamily="2" charset="2"/>
                </a:rPr>
                <a:t>저장할 필요가 없어진다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 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/>
              </a:r>
              <a:b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</a:br>
              <a:endParaRPr lang="en-US" altLang="ko-KR" sz="13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sym typeface="Wingdings" pitchFamily="2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71472" y="1179579"/>
            <a:ext cx="7929618" cy="5392693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214710"/>
            <a:ext cx="8715436" cy="3500438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571472" y="1177742"/>
            <a:ext cx="135732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ko-KR" altLang="en-US" sz="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개념</a:t>
            </a:r>
            <a:endParaRPr lang="en-US" altLang="ko-KR" sz="3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85720" y="0"/>
            <a:ext cx="87725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0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장 문제점 추적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pSp>
        <p:nvGrpSpPr>
          <p:cNvPr id="3" name="그룹 44"/>
          <p:cNvGrpSpPr/>
          <p:nvPr/>
        </p:nvGrpSpPr>
        <p:grpSpPr>
          <a:xfrm>
            <a:off x="785786" y="1857364"/>
            <a:ext cx="7358114" cy="4164866"/>
            <a:chOff x="785786" y="2643182"/>
            <a:chExt cx="7358114" cy="4164866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85786" y="2643182"/>
              <a:ext cx="7358114" cy="407196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28662" y="2714620"/>
              <a:ext cx="7143800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 보고를 저장하고 상태와 </a:t>
              </a:r>
              <a:r>
                <a:rPr lang="ko-KR" altLang="en-US" sz="1300" dirty="0" err="1" smtClean="0">
                  <a:solidFill>
                    <a:schemeClr val="bg2"/>
                  </a:solidFill>
                  <a:sym typeface="Wingdings" pitchFamily="2" charset="2"/>
                </a:rPr>
                <a:t>심각도에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 따라 분류한다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 보고에는 문제점을 재현하는데 유관한 정보가 포함되어야 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b="1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문제점에 유관한 정보를 얻기 위해서 필요 항목을 목록화 해야 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효과적인 문제점 보고가 되기 위해서 만족해야 할 사항들이 있다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 재현에 정보를 수집하고 전달하는 기능을 제품에 포함한다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.(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사용자 정보 주의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)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문제점의 수명주기는 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UNCONFIRMED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로 시작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, CLOSED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로 끝난다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 추적 시스템을 요구사항을 추적하는 용도로 사용할 수 있다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 추적 시스템을 단순하게 유지한다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err="1" smtClean="0">
                  <a:solidFill>
                    <a:schemeClr val="bg2"/>
                  </a:solidFill>
                  <a:sym typeface="Wingdings" pitchFamily="2" charset="2"/>
                </a:rPr>
                <a:t>릴리스된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 버전을 보존하기 위해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, </a:t>
              </a: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버전관리 시스템의 꼬리표를 활용한다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bg2"/>
                </a:solidFill>
                <a:sym typeface="Wingdings" pitchFamily="2" charset="2"/>
              </a:endParaRPr>
            </a:p>
            <a:p>
              <a:pPr marL="342900" indent="-342900">
                <a:buFontTx/>
                <a:buChar char="-"/>
              </a:pPr>
              <a:r>
                <a:rPr lang="ko-KR" altLang="en-US" sz="1300" dirty="0" smtClean="0">
                  <a:solidFill>
                    <a:schemeClr val="bg2"/>
                  </a:solidFill>
                  <a:sym typeface="Wingdings" pitchFamily="2" charset="2"/>
                </a:rPr>
                <a:t>문제점과 테스트를 연계시키기 위해 테스트 케이스를 만든다</a:t>
              </a:r>
              <a:r>
                <a:rPr lang="en-US" altLang="ko-KR" sz="1300" dirty="0" smtClean="0">
                  <a:solidFill>
                    <a:schemeClr val="bg2"/>
                  </a:solidFill>
                  <a:sym typeface="Wingdings" pitchFamily="2" charset="2"/>
                </a:rPr>
                <a:t>.</a:t>
              </a:r>
            </a:p>
            <a:p>
              <a:pPr marL="342900" indent="-342900">
                <a:buFontTx/>
                <a:buChar char="-"/>
              </a:pPr>
              <a:endParaRPr lang="en-US" altLang="ko-KR" sz="1300" dirty="0" smtClean="0">
                <a:solidFill>
                  <a:schemeClr val="accent6">
                    <a:lumMod val="60000"/>
                    <a:lumOff val="40000"/>
                  </a:schemeClr>
                </a:solidFill>
                <a:sym typeface="Wingdings" pitchFamily="2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2"/>
          <p:cNvSpPr txBox="1">
            <a:spLocks/>
          </p:cNvSpPr>
          <p:nvPr/>
        </p:nvSpPr>
        <p:spPr>
          <a:xfrm>
            <a:off x="71470" y="207167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6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071834"/>
            <a:ext cx="8715436" cy="3500438"/>
          </a:xfrm>
          <a:prstGeom prst="rect">
            <a:avLst/>
          </a:prstGeom>
          <a:noFill/>
        </p:spPr>
      </p:pic>
      <p:sp>
        <p:nvSpPr>
          <p:cNvPr id="8" name="제목 7"/>
          <p:cNvSpPr txBox="1">
            <a:spLocks/>
          </p:cNvSpPr>
          <p:nvPr/>
        </p:nvSpPr>
        <p:spPr>
          <a:xfrm>
            <a:off x="642910" y="235743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  <a:reflection blurRad="6350" stA="60000" endA="900" endPos="58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Q/A </a:t>
            </a:r>
            <a:r>
              <a:rPr kumimoji="0" lang="ko-KR" altLang="en-US" sz="8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  <a:reflection blurRad="6350" stA="60000" endA="900" endPos="58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시간</a:t>
            </a:r>
            <a:endParaRPr kumimoji="0" lang="ko-KR" altLang="en-US" sz="8800" b="1" i="0" u="none" strike="noStrike" kern="1200" cap="none" spc="50" normalizeH="0" baseline="0" noProof="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  <a:reflection blurRad="6350" stA="60000" endA="900" endPos="58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2"/>
          <p:cNvSpPr txBox="1">
            <a:spLocks/>
          </p:cNvSpPr>
          <p:nvPr/>
        </p:nvSpPr>
        <p:spPr>
          <a:xfrm>
            <a:off x="71470" y="207167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6" name="Picture 53" descr="바닥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071834"/>
            <a:ext cx="8715436" cy="3500438"/>
          </a:xfrm>
          <a:prstGeom prst="rect">
            <a:avLst/>
          </a:prstGeom>
          <a:noFill/>
        </p:spPr>
      </p:pic>
      <p:sp>
        <p:nvSpPr>
          <p:cNvPr id="8" name="제목 7"/>
          <p:cNvSpPr txBox="1">
            <a:spLocks/>
          </p:cNvSpPr>
          <p:nvPr/>
        </p:nvSpPr>
        <p:spPr>
          <a:xfrm>
            <a:off x="642910" y="235743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  <a:reflection blurRad="6350" stA="60000" endA="900" endPos="58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감사합니다</a:t>
            </a:r>
            <a:endParaRPr kumimoji="0" lang="ko-KR" altLang="en-US" sz="8800" b="1" i="0" u="none" strike="noStrike" kern="1200" cap="none" spc="50" normalizeH="0" baseline="0" noProof="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  <a:reflection blurRad="6350" stA="60000" endA="900" endPos="58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948</Words>
  <Application>Microsoft Office PowerPoint</Application>
  <PresentationFormat>화면 슬라이드 쇼(4:3)</PresentationFormat>
  <Paragraphs>201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아키텍트를 꿈꾸는 사람들  프로그램은 왜 실패하는가? 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TTF</dc:creator>
  <cp:lastModifiedBy>TTF</cp:lastModifiedBy>
  <cp:revision>143</cp:revision>
  <dcterms:created xsi:type="dcterms:W3CDTF">2009-01-14T08:58:56Z</dcterms:created>
  <dcterms:modified xsi:type="dcterms:W3CDTF">2009-07-24T15:06:48Z</dcterms:modified>
</cp:coreProperties>
</file>